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7" r:id="rId3"/>
    <p:sldId id="289" r:id="rId4"/>
    <p:sldId id="290" r:id="rId5"/>
    <p:sldId id="320" r:id="rId6"/>
    <p:sldId id="327" r:id="rId7"/>
    <p:sldId id="321" r:id="rId8"/>
    <p:sldId id="322" r:id="rId9"/>
    <p:sldId id="323" r:id="rId10"/>
    <p:sldId id="324" r:id="rId11"/>
    <p:sldId id="325" r:id="rId12"/>
    <p:sldId id="326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8E65B2-F4AB-03AC-AE37-92AE86F38BFB}" name="Lori Montague" initials="LM" userId="S::lMontague@kitsap.gov::b9973b47-4e02-43a5-80b0-dd0beafe8a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F72"/>
    <a:srgbClr val="003300"/>
    <a:srgbClr val="696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3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96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5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7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8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2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2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montagu@kitsap.gov" TargetMode="External"/><Relationship Id="rId4" Type="http://schemas.openxmlformats.org/officeDocument/2006/relationships/hyperlink" Target="mailto:dwolner@kitsap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wolner@kitsap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montagu@kitsap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200CC-20AC-F380-2B3F-4BF95007C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967" y="625683"/>
            <a:ext cx="3017520" cy="2745946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latin typeface="Bodoni MT" panose="02070603080606020203" pitchFamily="18" charset="0"/>
              </a:rPr>
              <a:t>Kitsap County Sheriff’s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02849-FB3D-C698-F5C0-EF08ADC27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848" y="4215491"/>
            <a:ext cx="3448305" cy="274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b="1" dirty="0"/>
              <a:t>I’m Safe On The Internet.</a:t>
            </a:r>
          </a:p>
          <a:p>
            <a:pPr algn="l"/>
            <a:r>
              <a:rPr lang="en-US" sz="3800" b="1" dirty="0"/>
              <a:t>Right?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86F548-B38B-8FE8-4597-0299DE4F67B4}"/>
              </a:ext>
            </a:extLst>
          </p:cNvPr>
          <p:cNvSpPr/>
          <p:nvPr/>
        </p:nvSpPr>
        <p:spPr>
          <a:xfrm>
            <a:off x="358485" y="625682"/>
            <a:ext cx="766618" cy="279481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0D57D-278A-3D6B-FBE2-FCF56220E54E}"/>
              </a:ext>
            </a:extLst>
          </p:cNvPr>
          <p:cNvSpPr/>
          <p:nvPr/>
        </p:nvSpPr>
        <p:spPr>
          <a:xfrm flipV="1">
            <a:off x="358485" y="4169772"/>
            <a:ext cx="3086679" cy="45719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cial Media Content Sharing Stock Illustrations – 5,869 Social Media  Content Sharing Stock Illustrations, Vectors &amp; Clipart - Dreamstime">
            <a:extLst>
              <a:ext uri="{FF2B5EF4-FFF2-40B4-BE49-F238E27FC236}">
                <a16:creationId xmlns:a16="http://schemas.microsoft.com/office/drawing/2014/main" id="{AD6D1905-63B4-F62B-99CE-A1C3A4B00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r="4320"/>
          <a:stretch/>
        </p:blipFill>
        <p:spPr bwMode="auto">
          <a:xfrm>
            <a:off x="-1" y="1135855"/>
            <a:ext cx="9144001" cy="57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71525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Pictures and Videos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565069"/>
            <a:ext cx="83829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 picture says a 1000 words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 digital identity will follow you forever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background of your pictures says a lot about you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Items in your room, the area or city you live in, your hobbies and likes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NEVER take or send pictures of yourself or others of a sexual nature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There is no legal expectation of privacy when you voluntarily share something with someone 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55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st Social Media Tips From Video Game Companies">
            <a:extLst>
              <a:ext uri="{FF2B5EF4-FFF2-40B4-BE49-F238E27FC236}">
                <a16:creationId xmlns:a16="http://schemas.microsoft.com/office/drawing/2014/main" id="{3509D768-9B95-1082-D717-E83BE341A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r="3400"/>
          <a:stretch/>
        </p:blipFill>
        <p:spPr bwMode="auto">
          <a:xfrm>
            <a:off x="0" y="-4700"/>
            <a:ext cx="9144000" cy="68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Video Games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445428"/>
            <a:ext cx="866459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Social communication in games is frequent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Most talk in negative, for self-gain, and dramatic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This is not how adults talk to each other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Will likely never meet in person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Connection made have physiological barriers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Make real-life friends too 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Comments made here can affect you in real life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game admin can alert the Police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Someone in the chat can report you to the admin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Someone in the chat who knows you in real life can report you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	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12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Real Life Impacts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419790"/>
            <a:ext cx="838299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All threats are taken seriously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Even if they are found not credible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There are certain things you never say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Bomb, gun, kill, </a:t>
            </a:r>
            <a:r>
              <a:rPr lang="en-US" sz="2400" dirty="0" err="1"/>
              <a:t>ect</a:t>
            </a:r>
            <a:r>
              <a:rPr lang="en-US" sz="2400" dirty="0"/>
              <a:t> 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At a school, government building, airport, </a:t>
            </a:r>
            <a:r>
              <a:rPr lang="en-US" sz="2400" dirty="0" err="1"/>
              <a:t>ect</a:t>
            </a:r>
            <a:endParaRPr lang="en-US" sz="2400" dirty="0"/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Criminal charges follow you for life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Even JV charges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Students are expelled from school every day for this in Kitsap County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3074" name="Picture 2" descr="16 Reasons Why Social Media Is Important to Your Company">
            <a:extLst>
              <a:ext uri="{FF2B5EF4-FFF2-40B4-BE49-F238E27FC236}">
                <a16:creationId xmlns:a16="http://schemas.microsoft.com/office/drawing/2014/main" id="{8F91D86C-0B0F-DE14-697B-7A2B9F78B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r="14993"/>
          <a:stretch/>
        </p:blipFill>
        <p:spPr bwMode="auto">
          <a:xfrm>
            <a:off x="-1" y="1"/>
            <a:ext cx="9144001" cy="68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4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ople Discussion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90A58CD2-A57A-7C56-F77E-36D7AB5E3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r="8091" b="2576"/>
          <a:stretch/>
        </p:blipFill>
        <p:spPr bwMode="auto">
          <a:xfrm>
            <a:off x="0" y="0"/>
            <a:ext cx="9144000" cy="52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0462F-97DC-C447-847F-FA809FFD9908}"/>
              </a:ext>
            </a:extLst>
          </p:cNvPr>
          <p:cNvSpPr txBox="1"/>
          <p:nvPr/>
        </p:nvSpPr>
        <p:spPr>
          <a:xfrm>
            <a:off x="2854036" y="621953"/>
            <a:ext cx="34359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Discussion </a:t>
            </a:r>
          </a:p>
          <a:p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C3588-8C9D-6059-98BA-39279F0AF44E}"/>
              </a:ext>
            </a:extLst>
          </p:cNvPr>
          <p:cNvSpPr txBox="1">
            <a:spLocks/>
          </p:cNvSpPr>
          <p:nvPr/>
        </p:nvSpPr>
        <p:spPr>
          <a:xfrm>
            <a:off x="1555499" y="5331061"/>
            <a:ext cx="6033002" cy="1371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ova" panose="020B0504020202020204" pitchFamily="34" charset="0"/>
              </a:rPr>
              <a:t>Community Resource Officers</a:t>
            </a:r>
          </a:p>
          <a:p>
            <a:r>
              <a:rPr lang="en-US" dirty="0">
                <a:latin typeface="Arial Nova" panose="020B0504020202020204" pitchFamily="34" charset="0"/>
              </a:rPr>
              <a:t>Deputy Wolner       </a:t>
            </a:r>
            <a:r>
              <a:rPr lang="en-US" dirty="0">
                <a:latin typeface="Arial Nova" panose="020B0504020202020204" pitchFamily="34" charset="0"/>
                <a:hlinkClick r:id="rId4"/>
              </a:rPr>
              <a:t>dwolner@kitsap.gov</a:t>
            </a:r>
            <a:endParaRPr lang="en-US" dirty="0">
              <a:latin typeface="Arial Nova" panose="020B0504020202020204" pitchFamily="34" charset="0"/>
            </a:endParaRPr>
          </a:p>
          <a:p>
            <a:r>
              <a:rPr lang="en-US" dirty="0">
                <a:latin typeface="Arial Nova" panose="020B0504020202020204" pitchFamily="34" charset="0"/>
              </a:rPr>
              <a:t>Deputy Montague   </a:t>
            </a:r>
            <a:r>
              <a:rPr lang="en-US" dirty="0">
                <a:latin typeface="Arial Nova" panose="020B0504020202020204" pitchFamily="34" charset="0"/>
                <a:hlinkClick r:id="rId5"/>
              </a:rPr>
              <a:t>smontagu@kitsap.gov</a:t>
            </a:r>
            <a:endParaRPr lang="en-US" dirty="0">
              <a:latin typeface="Arial Nova" panose="020B0504020202020204" pitchFamily="34" charset="0"/>
            </a:endParaRPr>
          </a:p>
          <a:p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8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D9AB70-EBF0-A76F-59AE-9A5647BA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4" y="792509"/>
            <a:ext cx="4213514" cy="91726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>
                <a:latin typeface="Bodoni MT" panose="02070603080606020203" pitchFamily="18" charset="0"/>
              </a:rPr>
              <a:t>Introductions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487BF60-4241-2785-87D4-A35A55ED53AC}"/>
              </a:ext>
            </a:extLst>
          </p:cNvPr>
          <p:cNvSpPr txBox="1">
            <a:spLocks/>
          </p:cNvSpPr>
          <p:nvPr/>
        </p:nvSpPr>
        <p:spPr>
          <a:xfrm>
            <a:off x="242068" y="4860507"/>
            <a:ext cx="4291125" cy="137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latin typeface="Arial Nova" panose="020B0504020202020204" pitchFamily="34" charset="0"/>
              </a:rPr>
              <a:t>Community Resource Officers</a:t>
            </a:r>
          </a:p>
          <a:p>
            <a:pPr algn="l"/>
            <a:r>
              <a:rPr lang="en-US" sz="1800" dirty="0">
                <a:latin typeface="Arial Nova" panose="020B0504020202020204" pitchFamily="34" charset="0"/>
              </a:rPr>
              <a:t>Deputy Wolner       </a:t>
            </a:r>
            <a:r>
              <a:rPr lang="en-US" sz="1700" dirty="0">
                <a:latin typeface="Arial Nova" panose="020B0504020202020204" pitchFamily="34" charset="0"/>
                <a:hlinkClick r:id="rId3"/>
              </a:rPr>
              <a:t>dwolner@kitsap.gov</a:t>
            </a:r>
            <a:endParaRPr lang="en-US" sz="1700" dirty="0">
              <a:latin typeface="Arial Nova" panose="020B0504020202020204" pitchFamily="34" charset="0"/>
            </a:endParaRPr>
          </a:p>
          <a:p>
            <a:pPr algn="l"/>
            <a:r>
              <a:rPr lang="en-US" sz="1800" dirty="0">
                <a:latin typeface="Arial Nova" panose="020B0504020202020204" pitchFamily="34" charset="0"/>
              </a:rPr>
              <a:t>Deputy Montague   </a:t>
            </a:r>
            <a:r>
              <a:rPr lang="en-US" sz="1700" dirty="0">
                <a:latin typeface="Arial Nova" panose="020B0504020202020204" pitchFamily="34" charset="0"/>
                <a:hlinkClick r:id="rId4"/>
              </a:rPr>
              <a:t>smontagu@kitsap.gov</a:t>
            </a:r>
            <a:endParaRPr lang="en-US" sz="1700" dirty="0">
              <a:latin typeface="Arial Nova" panose="020B0504020202020204" pitchFamily="34" charset="0"/>
            </a:endParaRPr>
          </a:p>
          <a:p>
            <a:pPr algn="l"/>
            <a:endParaRPr lang="en-US" sz="1700" dirty="0"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4056F-F2D4-CD38-20B2-0FDCBFFA2ADF}"/>
              </a:ext>
            </a:extLst>
          </p:cNvPr>
          <p:cNvSpPr/>
          <p:nvPr/>
        </p:nvSpPr>
        <p:spPr>
          <a:xfrm>
            <a:off x="358485" y="625682"/>
            <a:ext cx="766618" cy="279481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087D6-CF06-2486-C79B-D21B78685123}"/>
              </a:ext>
            </a:extLst>
          </p:cNvPr>
          <p:cNvSpPr/>
          <p:nvPr/>
        </p:nvSpPr>
        <p:spPr>
          <a:xfrm flipV="1">
            <a:off x="358485" y="4169817"/>
            <a:ext cx="3086679" cy="45719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D9AB70-EBF0-A76F-59AE-9A5647BA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4" y="779771"/>
            <a:ext cx="3086679" cy="917262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latin typeface="Bodoni MT" panose="02070603080606020203" pitchFamily="18" charset="0"/>
              </a:rPr>
              <a:t>AGENDA</a:t>
            </a:r>
            <a:r>
              <a:rPr lang="en-US" sz="4400" dirty="0">
                <a:latin typeface="Bodoni MT" panose="02070603080606020203" pitchFamily="18" charset="0"/>
              </a:rPr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487BF60-4241-2785-87D4-A35A55ED53AC}"/>
              </a:ext>
            </a:extLst>
          </p:cNvPr>
          <p:cNvSpPr txBox="1">
            <a:spLocks/>
          </p:cNvSpPr>
          <p:nvPr/>
        </p:nvSpPr>
        <p:spPr>
          <a:xfrm>
            <a:off x="4572000" y="2419928"/>
            <a:ext cx="4291125" cy="406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00" dirty="0"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24F33-AE0A-0DA5-C922-92C5CD359B98}"/>
              </a:ext>
            </a:extLst>
          </p:cNvPr>
          <p:cNvSpPr/>
          <p:nvPr/>
        </p:nvSpPr>
        <p:spPr>
          <a:xfrm>
            <a:off x="358485" y="625682"/>
            <a:ext cx="766618" cy="279481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3B8983-C71C-CF55-9784-A1A981DA58D0}"/>
              </a:ext>
            </a:extLst>
          </p:cNvPr>
          <p:cNvSpPr/>
          <p:nvPr/>
        </p:nvSpPr>
        <p:spPr>
          <a:xfrm flipV="1">
            <a:off x="253634" y="3717923"/>
            <a:ext cx="3086679" cy="45719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4A1E20-A7CB-C077-4DF6-50B08F76C2D0}"/>
              </a:ext>
            </a:extLst>
          </p:cNvPr>
          <p:cNvSpPr txBox="1">
            <a:spLocks/>
          </p:cNvSpPr>
          <p:nvPr/>
        </p:nvSpPr>
        <p:spPr>
          <a:xfrm>
            <a:off x="216178" y="4059238"/>
            <a:ext cx="6501384" cy="294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Social Media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Cell Phones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Websites and Apps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Pictures and Videos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Video Games 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Real Life Impacts</a:t>
            </a:r>
          </a:p>
        </p:txBody>
      </p:sp>
    </p:spTree>
    <p:extLst>
      <p:ext uri="{BB962C8B-B14F-4D97-AF65-F5344CB8AC3E}">
        <p14:creationId xmlns:p14="http://schemas.microsoft.com/office/powerpoint/2010/main" val="102052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: how to use it safely - NCSC.GOV.UK">
            <a:extLst>
              <a:ext uri="{FF2B5EF4-FFF2-40B4-BE49-F238E27FC236}">
                <a16:creationId xmlns:a16="http://schemas.microsoft.com/office/drawing/2014/main" id="{EEC59915-C675-3A40-781F-BF1B0AC04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13188" b="126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Social Media 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-135519" y="1606101"/>
            <a:ext cx="83829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Websites and applications that enable users to create and share content or to participate in social networking </a:t>
            </a:r>
          </a:p>
          <a:p>
            <a:pPr lvl="1">
              <a:buClr>
                <a:srgbClr val="003300"/>
              </a:buClr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9B1B7-5146-A82A-332A-1B8B6C604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30302"/>
              </p:ext>
            </p:extLst>
          </p:nvPr>
        </p:nvGraphicFramePr>
        <p:xfrm>
          <a:off x="729213" y="3150214"/>
          <a:ext cx="7389291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258">
                  <a:extLst>
                    <a:ext uri="{9D8B030D-6E8A-4147-A177-3AD203B41FA5}">
                      <a16:colId xmlns:a16="http://schemas.microsoft.com/office/drawing/2014/main" val="190349060"/>
                    </a:ext>
                  </a:extLst>
                </a:gridCol>
                <a:gridCol w="1649338">
                  <a:extLst>
                    <a:ext uri="{9D8B030D-6E8A-4147-A177-3AD203B41FA5}">
                      <a16:colId xmlns:a16="http://schemas.microsoft.com/office/drawing/2014/main" val="1586733344"/>
                    </a:ext>
                  </a:extLst>
                </a:gridCol>
                <a:gridCol w="2016808">
                  <a:extLst>
                    <a:ext uri="{9D8B030D-6E8A-4147-A177-3AD203B41FA5}">
                      <a16:colId xmlns:a16="http://schemas.microsoft.com/office/drawing/2014/main" val="3246105830"/>
                    </a:ext>
                  </a:extLst>
                </a:gridCol>
                <a:gridCol w="1751887">
                  <a:extLst>
                    <a:ext uri="{9D8B030D-6E8A-4147-A177-3AD203B41FA5}">
                      <a16:colId xmlns:a16="http://schemas.microsoft.com/office/drawing/2014/main" val="2627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Social Media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Monthly Active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Social Media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Monthly Active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5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3.065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FB messenger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8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2.504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Telegram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2.000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Snapchat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45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WhatsApp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2.000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Douyin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7116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TikTok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1.582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Kuaishou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0907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WeChat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1.343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X/Twitter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148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1A3D79-0373-4579-CC15-87AFB0A0B7FD}"/>
              </a:ext>
            </a:extLst>
          </p:cNvPr>
          <p:cNvSpPr txBox="1"/>
          <p:nvPr/>
        </p:nvSpPr>
        <p:spPr>
          <a:xfrm>
            <a:off x="298331" y="6048776"/>
            <a:ext cx="8731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20,000,000,000 monthly active users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81883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 News | Why is Social Media important for business?">
            <a:extLst>
              <a:ext uri="{FF2B5EF4-FFF2-40B4-BE49-F238E27FC236}">
                <a16:creationId xmlns:a16="http://schemas.microsoft.com/office/drawing/2014/main" id="{51FAB99B-1949-AA02-A15B-8541ABC42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10" r="5602" b="-10"/>
          <a:stretch/>
        </p:blipFill>
        <p:spPr bwMode="auto">
          <a:xfrm>
            <a:off x="0" y="-6409"/>
            <a:ext cx="9144000" cy="6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Social Media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-76700" y="1582160"/>
            <a:ext cx="88617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Positive Aspects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Share information with family and friends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Quickly share information in a large area, quickly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Help overcome social anxiety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Free learning opportunities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Finding communities with shared interest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Enhance creative ideas 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Communicate with educators, employers, and  government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Learn about local events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Clr>
                <a:srgbClr val="003300"/>
              </a:buClr>
            </a:pPr>
            <a:endParaRPr lang="en-US" sz="20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34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2A1F3-9704-B54C-CFBE-67E0D2464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derstanding the Impact of Social Media on Teenage Self-Image – Wr1ter">
            <a:extLst>
              <a:ext uri="{FF2B5EF4-FFF2-40B4-BE49-F238E27FC236}">
                <a16:creationId xmlns:a16="http://schemas.microsoft.com/office/drawing/2014/main" id="{CA73E865-A2C7-00CE-4156-78698F72F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r="979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60101FE8-F788-DD69-8305-C0B4C5A4E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3983A0-D9F0-3AE1-1CFD-41FAE4077561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Social Media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3F292-3099-B7F7-3973-B2DAE647C3B9}"/>
              </a:ext>
            </a:extLst>
          </p:cNvPr>
          <p:cNvSpPr txBox="1"/>
          <p:nvPr/>
        </p:nvSpPr>
        <p:spPr>
          <a:xfrm>
            <a:off x="-76700" y="1419789"/>
            <a:ext cx="88617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Negative Aspects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Fraudulent representation is abundant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the information factual or opinion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News, Rumors, Threats, Trolls, </a:t>
            </a:r>
            <a:r>
              <a:rPr lang="en-US" sz="2400" dirty="0" err="1"/>
              <a:t>ect</a:t>
            </a:r>
            <a:r>
              <a:rPr lang="en-US" sz="2400" dirty="0"/>
              <a:t>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Social norms are more easily ignored 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Bullying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Negative self-body image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Disrupt sleep habits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Influencer envy creates unreasonable expectations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Addiction to screen time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37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Most Profitable Social Media Platforms ...">
            <a:extLst>
              <a:ext uri="{FF2B5EF4-FFF2-40B4-BE49-F238E27FC236}">
                <a16:creationId xmlns:a16="http://schemas.microsoft.com/office/drawing/2014/main" id="{B2D02A85-5ACB-CC55-90E6-5A4AFDBB5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5455" r="68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Cell Phones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0" y="1359969"/>
            <a:ext cx="838299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I recognize the number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the number in my contact list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Phone numbers can be “masked”</a:t>
            </a:r>
          </a:p>
          <a:p>
            <a:pPr lvl="2">
              <a:buClr>
                <a:srgbClr val="003300"/>
              </a:buClr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There might be other people listening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Recording or eavesdropping can spread rumors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Would your grandmother, teacher, or sibling be proud of what you said?</a:t>
            </a:r>
          </a:p>
          <a:p>
            <a:pPr lvl="2">
              <a:buClr>
                <a:srgbClr val="003300"/>
              </a:buClr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Deleted messages can be recovered 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Cell phone records and parental apps can track your usage and more</a:t>
            </a:r>
          </a:p>
          <a:p>
            <a:pPr lvl="1">
              <a:buClr>
                <a:srgbClr val="003300"/>
              </a:buClr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Your messages can be tracked back to you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Even airdrop messages  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68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cial Media Strategies Summit">
            <a:extLst>
              <a:ext uri="{FF2B5EF4-FFF2-40B4-BE49-F238E27FC236}">
                <a16:creationId xmlns:a16="http://schemas.microsoft.com/office/drawing/2014/main" id="{B57B2D29-9DA3-9011-E9B2-95A94A45D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12497"/>
          <a:stretch/>
        </p:blipFill>
        <p:spPr bwMode="auto">
          <a:xfrm>
            <a:off x="-2136" y="-1"/>
            <a:ext cx="91461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Websites and Apps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397675"/>
            <a:ext cx="875859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Who am I talking to?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Are pictures proof of identity?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knowledge about me proof of identity?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Screen shots can be taken and shared without your consent!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Deleted does not mean gone.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Once you start a conversation, it’s hard to stop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Don’t just start talking to people you don’t know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Never arrange an in-person meeting 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Protect your password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Always get a username in person first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Make a safety plan with your guardian 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10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Websites and Apps 	</a:t>
            </a:r>
          </a:p>
          <a:p>
            <a:r>
              <a:rPr lang="en-US" sz="4200" dirty="0"/>
              <a:t>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322273"/>
            <a:ext cx="848435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Bullying is not acceptable!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 MUST report bullying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Especially if you are not the victim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Bullies get their power from victims and witnesses not standing up and saying NO together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Your photos and social media posts can tell people your location by GPS and background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Never keep secrets from trusted adults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 adult should tell you to keep secrets  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2" descr="Social Media Strategies Summit">
            <a:extLst>
              <a:ext uri="{FF2B5EF4-FFF2-40B4-BE49-F238E27FC236}">
                <a16:creationId xmlns:a16="http://schemas.microsoft.com/office/drawing/2014/main" id="{F98AC923-8F26-64E3-B2AD-65472C1F4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12497"/>
          <a:stretch/>
        </p:blipFill>
        <p:spPr bwMode="auto">
          <a:xfrm>
            <a:off x="-2136" y="-1"/>
            <a:ext cx="91461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81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A42AEB2C22348A3B9A2EA336A6694" ma:contentTypeVersion="3" ma:contentTypeDescription="Create a new document." ma:contentTypeScope="" ma:versionID="72c110bff50820e38d9cbaff12596485">
  <xsd:schema xmlns:xsd="http://www.w3.org/2001/XMLSchema" xmlns:xs="http://www.w3.org/2001/XMLSchema" xmlns:p="http://schemas.microsoft.com/office/2006/metadata/properties" xmlns:ns1="http://schemas.microsoft.com/sharepoint/v3" xmlns:ns2="160104eb-7547-4eab-a83d-2f9ab31b8a07" targetNamespace="http://schemas.microsoft.com/office/2006/metadata/properties" ma:root="true" ma:fieldsID="6475f31ff6a5aa6c691c9587843347dd" ns1:_="" ns2:_="">
    <xsd:import namespace="http://schemas.microsoft.com/sharepoint/v3"/>
    <xsd:import namespace="160104eb-7547-4eab-a83d-2f9ab31b8a0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104eb-7547-4eab-a83d-2f9ab31b8a07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60104eb-7547-4eab-a83d-2f9ab31b8a07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DB24CF-EA19-4340-A21C-74C39A3F425E}"/>
</file>

<file path=customXml/itemProps2.xml><?xml version="1.0" encoding="utf-8"?>
<ds:datastoreItem xmlns:ds="http://schemas.openxmlformats.org/officeDocument/2006/customXml" ds:itemID="{A1CA9F20-05D0-4704-85AB-4C5FADDEA4CF}"/>
</file>

<file path=customXml/itemProps3.xml><?xml version="1.0" encoding="utf-8"?>
<ds:datastoreItem xmlns:ds="http://schemas.openxmlformats.org/officeDocument/2006/customXml" ds:itemID="{8E7B50C3-039E-4A1D-95B6-F902CE9168F8}"/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4366</TotalTime>
  <Words>694</Words>
  <Application>Microsoft Office PowerPoint</Application>
  <PresentationFormat>On-screen Show (4:3)</PresentationFormat>
  <Paragraphs>184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Nova</vt:lpstr>
      <vt:lpstr>Bodoni MT</vt:lpstr>
      <vt:lpstr>Bookman Old Style</vt:lpstr>
      <vt:lpstr>Rockwell</vt:lpstr>
      <vt:lpstr>Damask</vt:lpstr>
      <vt:lpstr>Kitsap County Sheriff’s Office</vt:lpstr>
      <vt:lpstr>Introductions 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safety- short</dc:title>
  <dc:subject/>
  <dc:creator>Schon Montague</dc:creator>
  <cp:lastModifiedBy>Schon Montague</cp:lastModifiedBy>
  <cp:revision>36</cp:revision>
  <dcterms:created xsi:type="dcterms:W3CDTF">2023-07-12T15:05:58Z</dcterms:created>
  <dcterms:modified xsi:type="dcterms:W3CDTF">2024-10-16T21:32:29Z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0x01010042AA42AEB2C22348A3B9A2EA336A6694</vt:lpwstr>
  </property>
</Properties>
</file>