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7" r:id="rId3"/>
    <p:sldId id="290" r:id="rId4"/>
    <p:sldId id="288" r:id="rId5"/>
    <p:sldId id="291" r:id="rId6"/>
    <p:sldId id="294" r:id="rId7"/>
    <p:sldId id="292" r:id="rId8"/>
    <p:sldId id="293" r:id="rId9"/>
    <p:sldId id="296" r:id="rId10"/>
    <p:sldId id="298" r:id="rId11"/>
    <p:sldId id="295" r:id="rId12"/>
    <p:sldId id="299" r:id="rId13"/>
    <p:sldId id="304" r:id="rId14"/>
    <p:sldId id="297" r:id="rId15"/>
    <p:sldId id="300" r:id="rId16"/>
    <p:sldId id="301" r:id="rId17"/>
    <p:sldId id="305" r:id="rId18"/>
    <p:sldId id="302" r:id="rId19"/>
    <p:sldId id="306" r:id="rId20"/>
    <p:sldId id="307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n Montague" userId="9700f1b0-799b-4d96-824f-cc60903d114d" providerId="ADAL" clId="{59E0FF66-B837-4F5D-A696-55EF8EE11AF3}"/>
    <pc:docChg chg="undo custSel addSld modSld">
      <pc:chgData name="Schon Montague" userId="9700f1b0-799b-4d96-824f-cc60903d114d" providerId="ADAL" clId="{59E0FF66-B837-4F5D-A696-55EF8EE11AF3}" dt="2023-10-18T19:02:19.438" v="1202" actId="732"/>
      <pc:docMkLst>
        <pc:docMk/>
      </pc:docMkLst>
      <pc:sldChg chg="modSp add mod">
        <pc:chgData name="Schon Montague" userId="9700f1b0-799b-4d96-824f-cc60903d114d" providerId="ADAL" clId="{59E0FF66-B837-4F5D-A696-55EF8EE11AF3}" dt="2023-10-18T18:52:39.905" v="1166" actId="1076"/>
        <pc:sldMkLst>
          <pc:docMk/>
          <pc:sldMk cId="2938879726" sldId="305"/>
        </pc:sldMkLst>
        <pc:spChg chg="mod">
          <ac:chgData name="Schon Montague" userId="9700f1b0-799b-4d96-824f-cc60903d114d" providerId="ADAL" clId="{59E0FF66-B837-4F5D-A696-55EF8EE11AF3}" dt="2023-10-18T18:52:39.905" v="1166" actId="1076"/>
          <ac:spMkLst>
            <pc:docMk/>
            <pc:sldMk cId="2938879726" sldId="305"/>
            <ac:spMk id="5" creationId="{F89FD44E-3F21-2862-1874-C7D597582837}"/>
          </ac:spMkLst>
        </pc:spChg>
        <pc:picChg chg="mod">
          <ac:chgData name="Schon Montague" userId="9700f1b0-799b-4d96-824f-cc60903d114d" providerId="ADAL" clId="{59E0FF66-B837-4F5D-A696-55EF8EE11AF3}" dt="2023-10-18T18:52:34.230" v="1165" actId="1076"/>
          <ac:picMkLst>
            <pc:docMk/>
            <pc:sldMk cId="2938879726" sldId="305"/>
            <ac:picMk id="10242" creationId="{71ABCFBC-8D7B-5C59-BC2F-787DECB10866}"/>
          </ac:picMkLst>
        </pc:picChg>
      </pc:sldChg>
      <pc:sldChg chg="addSp delSp modSp add mod setBg">
        <pc:chgData name="Schon Montague" userId="9700f1b0-799b-4d96-824f-cc60903d114d" providerId="ADAL" clId="{59E0FF66-B837-4F5D-A696-55EF8EE11AF3}" dt="2023-10-18T19:00:51.169" v="1186" actId="1076"/>
        <pc:sldMkLst>
          <pc:docMk/>
          <pc:sldMk cId="1206759877" sldId="306"/>
        </pc:sldMkLst>
        <pc:spChg chg="del">
          <ac:chgData name="Schon Montague" userId="9700f1b0-799b-4d96-824f-cc60903d114d" providerId="ADAL" clId="{59E0FF66-B837-4F5D-A696-55EF8EE11AF3}" dt="2023-10-18T18:59:28.106" v="1171" actId="478"/>
          <ac:spMkLst>
            <pc:docMk/>
            <pc:sldMk cId="1206759877" sldId="306"/>
            <ac:spMk id="3" creationId="{A46CD9B5-7DD0-E4B5-7A51-87F9E8290150}"/>
          </ac:spMkLst>
        </pc:spChg>
        <pc:spChg chg="del">
          <ac:chgData name="Schon Montague" userId="9700f1b0-799b-4d96-824f-cc60903d114d" providerId="ADAL" clId="{59E0FF66-B837-4F5D-A696-55EF8EE11AF3}" dt="2023-10-18T18:59:26.572" v="1170" actId="478"/>
          <ac:spMkLst>
            <pc:docMk/>
            <pc:sldMk cId="1206759877" sldId="306"/>
            <ac:spMk id="4" creationId="{53159E17-6A2F-1BCF-8E76-961F734D3F7F}"/>
          </ac:spMkLst>
        </pc:spChg>
        <pc:spChg chg="del">
          <ac:chgData name="Schon Montague" userId="9700f1b0-799b-4d96-824f-cc60903d114d" providerId="ADAL" clId="{59E0FF66-B837-4F5D-A696-55EF8EE11AF3}" dt="2023-10-18T18:59:23.824" v="1169" actId="478"/>
          <ac:spMkLst>
            <pc:docMk/>
            <pc:sldMk cId="1206759877" sldId="306"/>
            <ac:spMk id="5" creationId="{F89FD44E-3F21-2862-1874-C7D597582837}"/>
          </ac:spMkLst>
        </pc:spChg>
        <pc:spChg chg="mod">
          <ac:chgData name="Schon Montague" userId="9700f1b0-799b-4d96-824f-cc60903d114d" providerId="ADAL" clId="{59E0FF66-B837-4F5D-A696-55EF8EE11AF3}" dt="2023-10-18T19:00:36.947" v="1183" actId="26606"/>
          <ac:spMkLst>
            <pc:docMk/>
            <pc:sldMk cId="1206759877" sldId="306"/>
            <ac:spMk id="7" creationId="{D91FEB42-7562-0D83-240D-B444529864E6}"/>
          </ac:spMkLst>
        </pc:spChg>
        <pc:spChg chg="add del">
          <ac:chgData name="Schon Montague" userId="9700f1b0-799b-4d96-824f-cc60903d114d" providerId="ADAL" clId="{59E0FF66-B837-4F5D-A696-55EF8EE11AF3}" dt="2023-10-18T19:00:36.947" v="1183" actId="26606"/>
          <ac:spMkLst>
            <pc:docMk/>
            <pc:sldMk cId="1206759877" sldId="306"/>
            <ac:spMk id="13" creationId="{2151139A-886F-4B97-8815-729AD3831BBD}"/>
          </ac:spMkLst>
        </pc:spChg>
        <pc:spChg chg="add del">
          <ac:chgData name="Schon Montague" userId="9700f1b0-799b-4d96-824f-cc60903d114d" providerId="ADAL" clId="{59E0FF66-B837-4F5D-A696-55EF8EE11AF3}" dt="2023-10-18T19:00:36.947" v="1183" actId="26606"/>
          <ac:spMkLst>
            <pc:docMk/>
            <pc:sldMk cId="1206759877" sldId="306"/>
            <ac:spMk id="15" creationId="{AB5E08C4-8CDD-4623-A5B8-E998C6DEE3B7}"/>
          </ac:spMkLst>
        </pc:spChg>
        <pc:spChg chg="add del">
          <ac:chgData name="Schon Montague" userId="9700f1b0-799b-4d96-824f-cc60903d114d" providerId="ADAL" clId="{59E0FF66-B837-4F5D-A696-55EF8EE11AF3}" dt="2023-10-18T19:00:36.947" v="1183" actId="26606"/>
          <ac:spMkLst>
            <pc:docMk/>
            <pc:sldMk cId="1206759877" sldId="306"/>
            <ac:spMk id="17" creationId="{15F33878-D502-4FFA-8ACE-F2AECDB2A23F}"/>
          </ac:spMkLst>
        </pc:spChg>
        <pc:spChg chg="add del">
          <ac:chgData name="Schon Montague" userId="9700f1b0-799b-4d96-824f-cc60903d114d" providerId="ADAL" clId="{59E0FF66-B837-4F5D-A696-55EF8EE11AF3}" dt="2023-10-18T19:00:36.947" v="1183" actId="26606"/>
          <ac:spMkLst>
            <pc:docMk/>
            <pc:sldMk cId="1206759877" sldId="306"/>
            <ac:spMk id="19" creationId="{D3539FEE-81D3-4406-802E-60B20B16F4F6}"/>
          </ac:spMkLst>
        </pc:spChg>
        <pc:spChg chg="add del">
          <ac:chgData name="Schon Montague" userId="9700f1b0-799b-4d96-824f-cc60903d114d" providerId="ADAL" clId="{59E0FF66-B837-4F5D-A696-55EF8EE11AF3}" dt="2023-10-18T19:00:36.947" v="1183" actId="26606"/>
          <ac:spMkLst>
            <pc:docMk/>
            <pc:sldMk cId="1206759877" sldId="306"/>
            <ac:spMk id="21" creationId="{DC701763-729E-462F-A5A8-E0DEFEB1E2E4}"/>
          </ac:spMkLst>
        </pc:spChg>
        <pc:picChg chg="mod ord">
          <ac:chgData name="Schon Montague" userId="9700f1b0-799b-4d96-824f-cc60903d114d" providerId="ADAL" clId="{59E0FF66-B837-4F5D-A696-55EF8EE11AF3}" dt="2023-10-18T19:00:36.947" v="1183" actId="26606"/>
          <ac:picMkLst>
            <pc:docMk/>
            <pc:sldMk cId="1206759877" sldId="306"/>
            <ac:picMk id="2" creationId="{B241E90A-0C38-0715-EC25-5EB20FD21427}"/>
          </ac:picMkLst>
        </pc:picChg>
        <pc:picChg chg="add mod modCrop">
          <ac:chgData name="Schon Montague" userId="9700f1b0-799b-4d96-824f-cc60903d114d" providerId="ADAL" clId="{59E0FF66-B837-4F5D-A696-55EF8EE11AF3}" dt="2023-10-18T19:00:51.169" v="1186" actId="1076"/>
          <ac:picMkLst>
            <pc:docMk/>
            <pc:sldMk cId="1206759877" sldId="306"/>
            <ac:picMk id="8" creationId="{A5BA39AC-3CF9-14DB-3521-2FB7F654A93C}"/>
          </ac:picMkLst>
        </pc:picChg>
        <pc:picChg chg="del">
          <ac:chgData name="Schon Montague" userId="9700f1b0-799b-4d96-824f-cc60903d114d" providerId="ADAL" clId="{59E0FF66-B837-4F5D-A696-55EF8EE11AF3}" dt="2023-10-18T18:59:28.808" v="1172" actId="478"/>
          <ac:picMkLst>
            <pc:docMk/>
            <pc:sldMk cId="1206759877" sldId="306"/>
            <ac:picMk id="10242" creationId="{71ABCFBC-8D7B-5C59-BC2F-787DECB10866}"/>
          </ac:picMkLst>
        </pc:picChg>
      </pc:sldChg>
      <pc:sldChg chg="addSp delSp modSp add mod">
        <pc:chgData name="Schon Montague" userId="9700f1b0-799b-4d96-824f-cc60903d114d" providerId="ADAL" clId="{59E0FF66-B837-4F5D-A696-55EF8EE11AF3}" dt="2023-10-18T19:02:19.438" v="1202" actId="732"/>
        <pc:sldMkLst>
          <pc:docMk/>
          <pc:sldMk cId="4095599390" sldId="307"/>
        </pc:sldMkLst>
        <pc:spChg chg="del">
          <ac:chgData name="Schon Montague" userId="9700f1b0-799b-4d96-824f-cc60903d114d" providerId="ADAL" clId="{59E0FF66-B837-4F5D-A696-55EF8EE11AF3}" dt="2023-10-18T19:01:02.573" v="1189" actId="478"/>
          <ac:spMkLst>
            <pc:docMk/>
            <pc:sldMk cId="4095599390" sldId="307"/>
            <ac:spMk id="3" creationId="{A46CD9B5-7DD0-E4B5-7A51-87F9E8290150}"/>
          </ac:spMkLst>
        </pc:spChg>
        <pc:spChg chg="del">
          <ac:chgData name="Schon Montague" userId="9700f1b0-799b-4d96-824f-cc60903d114d" providerId="ADAL" clId="{59E0FF66-B837-4F5D-A696-55EF8EE11AF3}" dt="2023-10-18T19:01:00.925" v="1188" actId="478"/>
          <ac:spMkLst>
            <pc:docMk/>
            <pc:sldMk cId="4095599390" sldId="307"/>
            <ac:spMk id="4" creationId="{53159E17-6A2F-1BCF-8E76-961F734D3F7F}"/>
          </ac:spMkLst>
        </pc:spChg>
        <pc:spChg chg="del">
          <ac:chgData name="Schon Montague" userId="9700f1b0-799b-4d96-824f-cc60903d114d" providerId="ADAL" clId="{59E0FF66-B837-4F5D-A696-55EF8EE11AF3}" dt="2023-10-18T19:00:59.167" v="1187" actId="478"/>
          <ac:spMkLst>
            <pc:docMk/>
            <pc:sldMk cId="4095599390" sldId="307"/>
            <ac:spMk id="5" creationId="{F89FD44E-3F21-2862-1874-C7D597582837}"/>
          </ac:spMkLst>
        </pc:spChg>
        <pc:picChg chg="add mod modCrop">
          <ac:chgData name="Schon Montague" userId="9700f1b0-799b-4d96-824f-cc60903d114d" providerId="ADAL" clId="{59E0FF66-B837-4F5D-A696-55EF8EE11AF3}" dt="2023-10-18T19:02:19.438" v="1202" actId="732"/>
          <ac:picMkLst>
            <pc:docMk/>
            <pc:sldMk cId="4095599390" sldId="307"/>
            <ac:picMk id="8" creationId="{E141221A-E639-3650-D0F7-2BE6504AC73E}"/>
          </ac:picMkLst>
        </pc:picChg>
        <pc:picChg chg="del mod">
          <ac:chgData name="Schon Montague" userId="9700f1b0-799b-4d96-824f-cc60903d114d" providerId="ADAL" clId="{59E0FF66-B837-4F5D-A696-55EF8EE11AF3}" dt="2023-10-18T19:01:28.982" v="1195" actId="478"/>
          <ac:picMkLst>
            <pc:docMk/>
            <pc:sldMk cId="4095599390" sldId="307"/>
            <ac:picMk id="10242" creationId="{71ABCFBC-8D7B-5C59-BC2F-787DECB108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2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F272-A14A-48DC-8B3C-1FE454F051A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ontagu@kitsap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200CC-20AC-F380-2B3F-4BF95007C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Bodoni MT" panose="02070603080606020203" pitchFamily="18" charset="0"/>
              </a:rPr>
              <a:t>Kitsap County Sheriff’s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2849-FB3D-C698-F5C0-EF08ADC2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270086" cy="148433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Schon Montague #92</a:t>
            </a:r>
          </a:p>
          <a:p>
            <a:pPr algn="l"/>
            <a:r>
              <a:rPr lang="en-US" sz="2000" dirty="0"/>
              <a:t>Community Resource Officer</a:t>
            </a:r>
          </a:p>
          <a:p>
            <a:pPr algn="l"/>
            <a:r>
              <a:rPr lang="en-US" sz="2000" dirty="0"/>
              <a:t>smontagu@kitsap.gov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7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DN media">
            <a:extLst>
              <a:ext uri="{FF2B5EF4-FFF2-40B4-BE49-F238E27FC236}">
                <a16:creationId xmlns:a16="http://schemas.microsoft.com/office/drawing/2014/main" id="{B2E889ED-F783-AB22-E533-3103C0035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832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284594" y="1761306"/>
            <a:ext cx="83958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911 dispatchers answered over 185,000 calls for service in 2022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Order of operations for a crisis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Where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Cell phone traces take time, know where you are, it might not just happen at home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Quick classification- my autistic child is in crisis and physically acting out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When</a:t>
            </a:r>
            <a:endParaRPr lang="en-US" sz="22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Weapons/Welfare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Who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They will want full name and date of birth of all parties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Details about hooks and triggers</a:t>
            </a:r>
          </a:p>
          <a:p>
            <a:endParaRPr lang="en-US" sz="3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341323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do I tell 911 when I call?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DN media">
            <a:extLst>
              <a:ext uri="{FF2B5EF4-FFF2-40B4-BE49-F238E27FC236}">
                <a16:creationId xmlns:a16="http://schemas.microsoft.com/office/drawing/2014/main" id="{07A15F6F-AB6D-B51D-E49A-455B0A84C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832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1163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happens when Law Enforcement arrives?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E2EAA-A2E3-B3FC-737B-12A80D292EBB}"/>
              </a:ext>
            </a:extLst>
          </p:cNvPr>
          <p:cNvSpPr txBox="1"/>
          <p:nvPr/>
        </p:nvSpPr>
        <p:spPr>
          <a:xfrm>
            <a:off x="367721" y="1367180"/>
            <a:ext cx="839585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is a broadsword not a scalpel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Protect life and property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RCW 10.93.020 …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having as its primary function the detection and apprehension of persons committing infractions or violating the traffic or criminal laws in general…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Maintain order</a:t>
            </a:r>
            <a:endParaRPr lang="en-US" sz="24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has evolved to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Provide aid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Mental health counselors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Drug treatment counselors 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Parents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Social service provider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Compare to lawyers and doctors</a:t>
            </a:r>
          </a:p>
        </p:txBody>
      </p:sp>
    </p:spTree>
    <p:extLst>
      <p:ext uri="{BB962C8B-B14F-4D97-AF65-F5344CB8AC3E}">
        <p14:creationId xmlns:p14="http://schemas.microsoft.com/office/powerpoint/2010/main" val="118825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DN media">
            <a:extLst>
              <a:ext uri="{FF2B5EF4-FFF2-40B4-BE49-F238E27FC236}">
                <a16:creationId xmlns:a16="http://schemas.microsoft.com/office/drawing/2014/main" id="{2131BB74-279C-5262-7A98-3A5AA8AE1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832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187624" cy="1163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happens when Law Enforcement arrives?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E2EAA-A2E3-B3FC-737B-12A80D292EBB}"/>
              </a:ext>
            </a:extLst>
          </p:cNvPr>
          <p:cNvSpPr txBox="1"/>
          <p:nvPr/>
        </p:nvSpPr>
        <p:spPr>
          <a:xfrm>
            <a:off x="367721" y="1422400"/>
            <a:ext cx="839585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 are going to have to repeat yourself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We rarely get the whole story until we arrive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 are going to evaluate if our presence is going to escalate the situation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RCW 43.101.455 </a:t>
            </a:r>
            <a:r>
              <a:rPr lang="en-US" sz="1400" dirty="0"/>
              <a:t>…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De-escalation in patrol tactics and interpersonal communication training, including tactical methods that use time, distance, cover, and concealment, to avoid escalating situations that lead to violence;…</a:t>
            </a:r>
            <a:endParaRPr lang="en-US" sz="1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 are going to attempt de-escalation if contact makes sense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RCW 10.120.010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"De-escalation tactics" refer to actions used by a peace officer that are intended to minimize the likelihood of the need to use force during an incident. Depending on the circumstances, "de-escalation tactics" may include, but are not limited to: Using clear instructions and verbal persuasion; attempting to slow down or stabilize the situation so that more time, options, and resources are available to resolve the incident; creating physical distance by employing tactical repositioning to maintain the benefit of time, distance, and cover; when there are multiple officers, designating one officer to communicate in order to avoid competing commands; requesting and using available support and resources, 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such as a crisis intervention team, a designated crisis responder or other behavioral health professional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, or back-up officers.</a:t>
            </a:r>
            <a:endParaRPr lang="en-US" sz="14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823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DN media">
            <a:extLst>
              <a:ext uri="{FF2B5EF4-FFF2-40B4-BE49-F238E27FC236}">
                <a16:creationId xmlns:a16="http://schemas.microsoft.com/office/drawing/2014/main" id="{07A15F6F-AB6D-B51D-E49A-455B0A84C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832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6808934" cy="1163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about domestic violence laws?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5E2EAA-A2E3-B3FC-737B-12A80D292EBB}"/>
              </a:ext>
            </a:extLst>
          </p:cNvPr>
          <p:cNvSpPr txBox="1"/>
          <p:nvPr/>
        </p:nvSpPr>
        <p:spPr>
          <a:xfrm>
            <a:off x="367721" y="1708726"/>
            <a:ext cx="83236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a crime occurs, Deputies typically have discretion on how they respond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This is not always the case when it comes to domestic violence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Youth over 18 who assault a household member are subject to mandatory arrest.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Was this a medical emergency or a crime?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Is going to the hospital or other facility an option?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4 hour rule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Are injuries from the youth?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What are the words used by the injured parties?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45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ustice scales symbol law hammer - gavel Vector Image">
            <a:extLst>
              <a:ext uri="{FF2B5EF4-FFF2-40B4-BE49-F238E27FC236}">
                <a16:creationId xmlns:a16="http://schemas.microsoft.com/office/drawing/2014/main" id="{35FB05DF-E1A2-7B46-C00C-1671C75A1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" b="10836"/>
          <a:stretch/>
        </p:blipFill>
        <p:spPr bwMode="auto">
          <a:xfrm>
            <a:off x="921797" y="0"/>
            <a:ext cx="7300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74073" y="1757219"/>
            <a:ext cx="8395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wants to help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8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has limits in capability and authority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74074" y="116863"/>
            <a:ext cx="5232400" cy="12501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can Law Enforcement do?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A9D808-62EE-3905-AD00-05F7C3C89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55883"/>
              </p:ext>
            </p:extLst>
          </p:nvPr>
        </p:nvGraphicFramePr>
        <p:xfrm>
          <a:off x="413326" y="2985656"/>
          <a:ext cx="8317346" cy="327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673">
                  <a:extLst>
                    <a:ext uri="{9D8B030D-6E8A-4147-A177-3AD203B41FA5}">
                      <a16:colId xmlns:a16="http://schemas.microsoft.com/office/drawing/2014/main" val="2836244546"/>
                    </a:ext>
                  </a:extLst>
                </a:gridCol>
                <a:gridCol w="4158673">
                  <a:extLst>
                    <a:ext uri="{9D8B030D-6E8A-4147-A177-3AD203B41FA5}">
                      <a16:colId xmlns:a16="http://schemas.microsoft.com/office/drawing/2014/main" val="3800715263"/>
                    </a:ext>
                  </a:extLst>
                </a:gridCol>
              </a:tblGrid>
              <a:tr h="802952">
                <a:tc>
                  <a:txBody>
                    <a:bodyPr/>
                    <a:lstStyle/>
                    <a:p>
                      <a:r>
                        <a:rPr lang="en-US" sz="2200" dirty="0"/>
                        <a:t>Law Enforcement will Always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Law Enforcement will Sometimes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08804"/>
                  </a:ext>
                </a:extLst>
              </a:tr>
              <a:tr h="802952">
                <a:tc>
                  <a:txBody>
                    <a:bodyPr/>
                    <a:lstStyle/>
                    <a:p>
                      <a:r>
                        <a:rPr lang="en-US" sz="2200" dirty="0"/>
                        <a:t>Talk you through the crisis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Write a report reference this incident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35575"/>
                  </a:ext>
                </a:extLst>
              </a:tr>
              <a:tr h="907297">
                <a:tc>
                  <a:txBody>
                    <a:bodyPr/>
                    <a:lstStyle/>
                    <a:p>
                      <a:r>
                        <a:rPr lang="en-US" sz="2200" dirty="0"/>
                        <a:t>Investigate criminal acts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Talk to your youth when there is no criminal act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01379"/>
                  </a:ext>
                </a:extLst>
              </a:tr>
              <a:tr h="589741">
                <a:tc>
                  <a:txBody>
                    <a:bodyPr/>
                    <a:lstStyle/>
                    <a:p>
                      <a:r>
                        <a:rPr lang="en-US" sz="2200" dirty="0"/>
                        <a:t>Connect you with social service agencies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Not meet your expectations 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58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ustice scales symbol law hammer - gavel Vector Image">
            <a:extLst>
              <a:ext uri="{FF2B5EF4-FFF2-40B4-BE49-F238E27FC236}">
                <a16:creationId xmlns:a16="http://schemas.microsoft.com/office/drawing/2014/main" id="{5BAD230D-4EE2-9558-F926-F13585DED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" b="10836"/>
          <a:stretch/>
        </p:blipFill>
        <p:spPr bwMode="auto">
          <a:xfrm>
            <a:off x="921797" y="0"/>
            <a:ext cx="7300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408639" y="1511047"/>
            <a:ext cx="83958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training is ever-evolving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we did 40, 20, and even 5 years ago is vastly different than now. 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De-escalation is not just a good idea, it’s the law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5 months of Basic Law Enforcement Academy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 month field training program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40 hours a year minimum of in-service training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1000" dirty="0"/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US" sz="2400" dirty="0">
                <a:highlight>
                  <a:srgbClr val="808000"/>
                </a:highlight>
              </a:rPr>
              <a:t>Continuing education classes </a:t>
            </a:r>
          </a:p>
          <a:p>
            <a:endParaRPr lang="en-US" sz="3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408639" y="129308"/>
            <a:ext cx="7300405" cy="1381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training does Law Enforcement have?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7F73A5-F255-B44D-FCFC-8C54D188C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91286"/>
              </p:ext>
            </p:extLst>
          </p:nvPr>
        </p:nvGraphicFramePr>
        <p:xfrm>
          <a:off x="395429" y="4635619"/>
          <a:ext cx="8339932" cy="204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966">
                  <a:extLst>
                    <a:ext uri="{9D8B030D-6E8A-4147-A177-3AD203B41FA5}">
                      <a16:colId xmlns:a16="http://schemas.microsoft.com/office/drawing/2014/main" val="563307911"/>
                    </a:ext>
                  </a:extLst>
                </a:gridCol>
                <a:gridCol w="4169966">
                  <a:extLst>
                    <a:ext uri="{9D8B030D-6E8A-4147-A177-3AD203B41FA5}">
                      <a16:colId xmlns:a16="http://schemas.microsoft.com/office/drawing/2014/main" val="567404780"/>
                    </a:ext>
                  </a:extLst>
                </a:gridCol>
              </a:tblGrid>
              <a:tr h="41797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Crisis Intervention Training CIT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Patrol tactics 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26399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LGBTQ+ core competency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Effective Communication 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50594"/>
                  </a:ext>
                </a:extLst>
              </a:tr>
              <a:tr h="577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The criminal legal system: structural inequalities, sanctions and reform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People first: awareness, challenges, and response to poverty and recidivism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72611"/>
                  </a:ext>
                </a:extLst>
              </a:tr>
              <a:tr h="577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Historical intersection of race and policing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De-escalation 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9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9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 Police Stock Illustrations, Royalty-Free Vector Graphics &amp; Clip Art -  iStock | Child police officer, Child police costume, Child police car">
            <a:extLst>
              <a:ext uri="{FF2B5EF4-FFF2-40B4-BE49-F238E27FC236}">
                <a16:creationId xmlns:a16="http://schemas.microsoft.com/office/drawing/2014/main" id="{06B3050E-ACC1-534E-4A13-66DEE0C97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5690" r="3457" b="5566"/>
          <a:stretch/>
        </p:blipFill>
        <p:spPr bwMode="auto">
          <a:xfrm>
            <a:off x="0" y="820178"/>
            <a:ext cx="9144000" cy="60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898975"/>
            <a:ext cx="85084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will not discipline your child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We always want youth to see us someone they can go to for help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can not solve problems in 15-30 minutes that took years to create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6-10 deputies serve you from Hansville to Olalla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We received 85,000 calls for service in 2022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will always prioritize safety	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This may result in us not physically responding to your crisis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252279" cy="1283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can’t Law Enforcement do and why?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ld Police Stock Illustrations, Royalty-Free Vector Graphics &amp; Clip Art -  iStock | Child police officer, Child police costume, Child police car">
            <a:extLst>
              <a:ext uri="{FF2B5EF4-FFF2-40B4-BE49-F238E27FC236}">
                <a16:creationId xmlns:a16="http://schemas.microsoft.com/office/drawing/2014/main" id="{71ABCFBC-8D7B-5C59-BC2F-787DECB10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5690" r="3457" b="5566"/>
          <a:stretch/>
        </p:blipFill>
        <p:spPr bwMode="auto">
          <a:xfrm>
            <a:off x="0" y="808182"/>
            <a:ext cx="9144000" cy="60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466436" y="893825"/>
            <a:ext cx="83958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Questions</a:t>
            </a:r>
          </a:p>
          <a:p>
            <a:endParaRPr lang="en-US" sz="1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can I reinforce with my youth so that when Law Enforcement arrives, they know what to expect?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Law Enforcement is your friend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Law Enforcement is not there to take bad kids to jail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Provide us the hooks to help with de-escalation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What are typical scenarios my youth might come into contact with Law Enforcement?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As often as possible; community events, fairs, at the coffee shop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In crisis when you are not there or when things have escalated out of your control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When your youth has absconded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What do I teach my youth about calling 911?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Know your address or location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Know a phone number for primary guardian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Know what to do if they are lost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Youth in Crisis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ld Police Stock Illustrations, Royalty-Free Vector Graphics &amp; Clip Art -  iStock | Child police officer, Child police costume, Child police car">
            <a:extLst>
              <a:ext uri="{FF2B5EF4-FFF2-40B4-BE49-F238E27FC236}">
                <a16:creationId xmlns:a16="http://schemas.microsoft.com/office/drawing/2014/main" id="{71ABCFBC-8D7B-5C59-BC2F-787DECB10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5690" r="3457" b="5566"/>
          <a:stretch/>
        </p:blipFill>
        <p:spPr bwMode="auto">
          <a:xfrm>
            <a:off x="0" y="820178"/>
            <a:ext cx="9144000" cy="60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466436" y="1013542"/>
            <a:ext cx="839585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Summary</a:t>
            </a:r>
          </a:p>
          <a:p>
            <a:endParaRPr lang="en-US" sz="1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are last responders not first responders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Social services are a better tool than us for long term care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want to help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And there are limitations set on them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Law Enforcement are well trained to de-escalate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They are also human, you never know what their last call was 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Youth can sense your non-verbal communication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Sometimes better than your verbal communication 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Anger is a secondary emotion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Understand the cause of their anger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Definition of crisis-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is an overwhelming emotional response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they can not manage using coping skills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is viewed as a threat to the person in crisis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Youth in Crisis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74073" y="130839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>
                <a:latin typeface="Bodoni MT" panose="02070603080606020203" pitchFamily="18" charset="0"/>
              </a:rPr>
              <a:t>Youth in Crisis </a:t>
            </a:r>
            <a:endParaRPr lang="en-US" sz="4200" dirty="0">
              <a:latin typeface="Bodoni MT" panose="02070603080606020203" pitchFamily="18" charset="0"/>
            </a:endParaRP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A39AC-3CF9-14DB-3521-2FB7F654A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25" t="12494" r="7631" b="8773"/>
          <a:stretch/>
        </p:blipFill>
        <p:spPr>
          <a:xfrm>
            <a:off x="0" y="915178"/>
            <a:ext cx="7767783" cy="59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5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D9AB70-EBF0-A76F-59AE-9A5647B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782413"/>
            <a:ext cx="3017520" cy="800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Bodoni MT" panose="02070603080606020203" pitchFamily="18" charset="0"/>
              </a:rPr>
              <a:t>Agenda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12F28EF-F94B-DCE2-6A6F-BF771B35A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1981171"/>
            <a:ext cx="3546526" cy="19294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-Youth in Crisis-</a:t>
            </a:r>
          </a:p>
          <a:p>
            <a:pPr algn="l"/>
            <a:r>
              <a:rPr lang="en-US" dirty="0"/>
              <a:t>Introductions</a:t>
            </a:r>
          </a:p>
          <a:p>
            <a:pPr algn="l"/>
            <a:r>
              <a:rPr lang="en-US" dirty="0"/>
              <a:t>Community Partnerships</a:t>
            </a:r>
          </a:p>
          <a:p>
            <a:pPr algn="l"/>
            <a:r>
              <a:rPr lang="en-US" dirty="0"/>
              <a:t>Information Exchange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87BF60-4241-2785-87D4-A35A55ED53AC}"/>
              </a:ext>
            </a:extLst>
          </p:cNvPr>
          <p:cNvSpPr txBox="1">
            <a:spLocks/>
          </p:cNvSpPr>
          <p:nvPr/>
        </p:nvSpPr>
        <p:spPr>
          <a:xfrm>
            <a:off x="280874" y="5025698"/>
            <a:ext cx="4291125" cy="137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/>
          </a:p>
          <a:p>
            <a:pPr algn="l"/>
            <a:r>
              <a:rPr lang="en-US" sz="1800" dirty="0"/>
              <a:t>Google Kitsap Sheriff</a:t>
            </a:r>
          </a:p>
          <a:p>
            <a:pPr algn="l"/>
            <a:r>
              <a:rPr lang="en-US" sz="1800" dirty="0"/>
              <a:t>Click on Crime Prevention for more tips </a:t>
            </a:r>
            <a:endParaRPr lang="en-US" sz="1700" dirty="0"/>
          </a:p>
          <a:p>
            <a:pPr algn="l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6763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74073" y="130839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Youth in Crisis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1221A-E639-3650-D0F7-2BE6504AC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11" t="16533" r="3694" b="11660"/>
          <a:stretch/>
        </p:blipFill>
        <p:spPr>
          <a:xfrm>
            <a:off x="0" y="1640357"/>
            <a:ext cx="9144000" cy="52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9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ld Police Stock Illustrations, Royalty-Free Vector Graphics &amp; Clip Art -  iStock | Child police officer, Child police costume, Child police car">
            <a:extLst>
              <a:ext uri="{FF2B5EF4-FFF2-40B4-BE49-F238E27FC236}">
                <a16:creationId xmlns:a16="http://schemas.microsoft.com/office/drawing/2014/main" id="{71ABCFBC-8D7B-5C59-BC2F-787DECB10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5690" r="3457" b="5566"/>
          <a:stretch/>
        </p:blipFill>
        <p:spPr bwMode="auto">
          <a:xfrm>
            <a:off x="0" y="820178"/>
            <a:ext cx="9144000" cy="60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74073" y="2521165"/>
            <a:ext cx="839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Information Exchange</a:t>
            </a:r>
            <a:endParaRPr 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74073" y="130839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Youth in Crisis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CD9B5-7DD0-E4B5-7A51-87F9E8290150}"/>
              </a:ext>
            </a:extLst>
          </p:cNvPr>
          <p:cNvSpPr txBox="1"/>
          <p:nvPr/>
        </p:nvSpPr>
        <p:spPr>
          <a:xfrm>
            <a:off x="5569527" y="5483824"/>
            <a:ext cx="33471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Deputy Schon Montague </a:t>
            </a:r>
          </a:p>
          <a:p>
            <a:r>
              <a:rPr lang="en-US" sz="2400" dirty="0">
                <a:hlinkClick r:id="rId4"/>
              </a:rPr>
              <a:t>smontagu@kitsap.gov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59E17-6A2F-1BCF-8E76-961F734D3F7F}"/>
              </a:ext>
            </a:extLst>
          </p:cNvPr>
          <p:cNvSpPr txBox="1"/>
          <p:nvPr/>
        </p:nvSpPr>
        <p:spPr>
          <a:xfrm>
            <a:off x="374073" y="5437657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Google Kitsap Sheriff</a:t>
            </a:r>
          </a:p>
          <a:p>
            <a:r>
              <a:rPr lang="en-US" sz="2400" dirty="0"/>
              <a:t>Click on crime prevention for 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32104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767007"/>
            <a:ext cx="83958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Introductions</a:t>
            </a:r>
            <a:endParaRPr lang="en-US" sz="5400" dirty="0"/>
          </a:p>
          <a:p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1CCE0-4494-9308-C6D1-1F5857DCC52E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Youth in Crisis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44927FD-F4D6-BB09-111C-800EB8C0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247649" y="1311562"/>
            <a:ext cx="839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Community Partnerships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Youth in Crisis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57985-9595-AF45-0368-F29567EF561F}"/>
              </a:ext>
            </a:extLst>
          </p:cNvPr>
          <p:cNvSpPr txBox="1"/>
          <p:nvPr/>
        </p:nvSpPr>
        <p:spPr>
          <a:xfrm>
            <a:off x="0" y="223489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is crisis?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Who is in crisis (me and/or my child)?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Is Law Enforcement response different for disabled youth?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caused the crisis?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do I tell 911 when I call?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happens when Law Enforcement arrives?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about domestic violence laws?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can Law Enforcement do?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training does Law Enforcement have?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can’t Law Enforcement do and why?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</p:txBody>
      </p:sp>
      <p:pic>
        <p:nvPicPr>
          <p:cNvPr id="10" name="Picture 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E63D389-BC0D-0C0B-4F9D-AD689CDD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74073" y="1218789"/>
            <a:ext cx="83958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Definitions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Criminal Law </a:t>
            </a:r>
          </a:p>
          <a:p>
            <a:r>
              <a:rPr lang="en-US" sz="2400" dirty="0"/>
              <a:t>RCW 82.08.02917 – Any youth under 18 years of age who is either: Homeless, a runaway, abused, neglected, abandoned by a parent, suffering from substance abuse, or mental disorder.</a:t>
            </a:r>
          </a:p>
          <a:p>
            <a:endParaRPr lang="en-US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Webster</a:t>
            </a:r>
          </a:p>
          <a:p>
            <a:r>
              <a:rPr lang="en-US" sz="2400" dirty="0"/>
              <a:t>An unstable or crucial time or state of affairs in which a decisive change is impending  </a:t>
            </a:r>
          </a:p>
          <a:p>
            <a:endParaRPr lang="en-US" sz="2400" dirty="0"/>
          </a:p>
          <a:p>
            <a:endParaRPr lang="en-US" sz="3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is Crisis?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052945"/>
            <a:ext cx="83958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Definitions </a:t>
            </a:r>
          </a:p>
          <a:p>
            <a:endParaRPr lang="en-US" sz="10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Social Services</a:t>
            </a:r>
          </a:p>
          <a:p>
            <a:r>
              <a:rPr lang="en-US" sz="2200" dirty="0"/>
              <a:t>A situation or period in an individual’s life that produces an </a:t>
            </a:r>
            <a:r>
              <a:rPr lang="en-US" sz="2200" u="sng" dirty="0"/>
              <a:t>overwhelming emotional response</a:t>
            </a:r>
            <a:r>
              <a:rPr lang="en-US" sz="2200" dirty="0"/>
              <a:t>. </a:t>
            </a:r>
            <a:r>
              <a:rPr lang="en-US" sz="2200" b="0" i="0" dirty="0">
                <a:solidFill>
                  <a:srgbClr val="212121"/>
                </a:solidFill>
                <a:effectLst/>
              </a:rPr>
              <a:t>This event occurs when an individual is confronted by a certain life circumstance or stressor that he or she </a:t>
            </a:r>
            <a:r>
              <a:rPr lang="en-US" sz="2200" b="0" i="0" u="sng" dirty="0">
                <a:solidFill>
                  <a:srgbClr val="212121"/>
                </a:solidFill>
                <a:effectLst/>
              </a:rPr>
              <a:t>cannot effectively manage </a:t>
            </a:r>
            <a:r>
              <a:rPr lang="en-US" sz="2200" b="0" i="0" dirty="0">
                <a:solidFill>
                  <a:srgbClr val="212121"/>
                </a:solidFill>
                <a:effectLst/>
              </a:rPr>
              <a:t>by using his or her usual </a:t>
            </a:r>
            <a:r>
              <a:rPr lang="en-US" sz="2200" b="0" i="0" u="sng" dirty="0">
                <a:solidFill>
                  <a:srgbClr val="212121"/>
                </a:solidFill>
                <a:effectLst/>
              </a:rPr>
              <a:t>coping skills</a:t>
            </a:r>
            <a:r>
              <a:rPr lang="en-US" sz="2200" b="0" i="0" dirty="0">
                <a:solidFill>
                  <a:srgbClr val="212121"/>
                </a:solidFill>
                <a:effectLst/>
              </a:rPr>
              <a:t>. Crisis is an unexpected event that can create uncertainty to an individual and has been </a:t>
            </a:r>
            <a:r>
              <a:rPr lang="en-US" sz="2200" b="0" i="0" u="sng" dirty="0">
                <a:solidFill>
                  <a:srgbClr val="212121"/>
                </a:solidFill>
                <a:effectLst/>
              </a:rPr>
              <a:t>viewed as a threat to a person’s</a:t>
            </a:r>
            <a:r>
              <a:rPr lang="en-US" sz="2200" b="0" i="0" dirty="0">
                <a:solidFill>
                  <a:srgbClr val="212121"/>
                </a:solidFill>
                <a:effectLst/>
              </a:rPr>
              <a:t> important goals.</a:t>
            </a:r>
            <a:r>
              <a:rPr lang="en-US" sz="22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is Crisis?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pic>
        <p:nvPicPr>
          <p:cNvPr id="3" name="Picture 2" descr="Leaky bucket, overflowing bucket - The Philosopher Developer">
            <a:extLst>
              <a:ext uri="{FF2B5EF4-FFF2-40B4-BE49-F238E27FC236}">
                <a16:creationId xmlns:a16="http://schemas.microsoft.com/office/drawing/2014/main" id="{D99A16A1-0322-EFA4-C72D-7E91BA99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09" y="4113020"/>
            <a:ext cx="2763406" cy="27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F4E07F-CAF3-A7C0-8446-1EB5CD2CFC50}"/>
              </a:ext>
            </a:extLst>
          </p:cNvPr>
          <p:cNvSpPr txBox="1"/>
          <p:nvPr/>
        </p:nvSpPr>
        <p:spPr>
          <a:xfrm>
            <a:off x="3669626" y="5214387"/>
            <a:ext cx="2281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Clearly define the issue before we can talk about it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E69F9-C31D-1ACE-7187-E07D473252E0}"/>
              </a:ext>
            </a:extLst>
          </p:cNvPr>
          <p:cNvSpPr txBox="1"/>
          <p:nvPr/>
        </p:nvSpPr>
        <p:spPr>
          <a:xfrm>
            <a:off x="5080049" y="4397559"/>
            <a:ext cx="103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7C4DD-106C-63A7-5CE6-75E476EA0EFB}"/>
              </a:ext>
            </a:extLst>
          </p:cNvPr>
          <p:cNvSpPr txBox="1"/>
          <p:nvPr/>
        </p:nvSpPr>
        <p:spPr>
          <a:xfrm>
            <a:off x="8072198" y="5066444"/>
            <a:ext cx="88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Coping 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D60ED-6681-B987-B390-7C6BCC879F11}"/>
              </a:ext>
            </a:extLst>
          </p:cNvPr>
          <p:cNvSpPr txBox="1"/>
          <p:nvPr/>
        </p:nvSpPr>
        <p:spPr>
          <a:xfrm>
            <a:off x="7009321" y="630794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425798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311562"/>
            <a:ext cx="839585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Based on the definition, could a parent in crisis be </a:t>
            </a:r>
          </a:p>
          <a:p>
            <a:r>
              <a:rPr lang="en-US" sz="3000" dirty="0"/>
              <a:t>a contributing factor to sending a youth into crisis?</a:t>
            </a:r>
          </a:p>
          <a:p>
            <a:endParaRPr lang="en-US" sz="11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Self-care is vital to avoiding youth crisis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You can’t help others unless you help yourself first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Always put your oxygen mask on first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Is crisis a regular response?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Work on expanding those </a:t>
            </a:r>
            <a:r>
              <a:rPr lang="en-US" sz="2200" b="0" i="0" dirty="0">
                <a:solidFill>
                  <a:srgbClr val="212121"/>
                </a:solidFill>
                <a:effectLst/>
              </a:rPr>
              <a:t>coping skills for you and youth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12121"/>
                </a:solidFill>
              </a:rPr>
              <a:t>Non-verbal communication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12121"/>
                </a:solidFill>
              </a:rPr>
              <a:t>Your words only represent 10 % of communication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12121"/>
                </a:solidFill>
              </a:rPr>
              <a:t>Your tone, voice, and body language are heard by your youth</a:t>
            </a:r>
            <a:endParaRPr lang="en-US" sz="2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Catalyst for change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You are here – You showed up – You have my respect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You should not be in competition with the Jones’ you. You should be in competition with yourself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5100205" cy="794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Who is in Crisis?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367721" y="1640357"/>
            <a:ext cx="83958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Short answer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No not really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Longer answer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We treat every situation based on the facts presented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 never actually “know” what we are walking into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Misrepresentation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Miscommunication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Crisis response </a:t>
            </a:r>
          </a:p>
          <a:p>
            <a:pPr marL="13716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Fight or flight</a:t>
            </a:r>
          </a:p>
          <a:p>
            <a:pPr marL="137160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367721" y="258618"/>
            <a:ext cx="7215334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Is Law Enforcement response different with DD/ED youth?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00+ Kid Tantrum Illustrations, Royalty-Free Vector Graphics &amp; Clip Art -  iStock | Kid tantrum floor, Kid tantrum supermarket, Kid tantrum car">
            <a:extLst>
              <a:ext uri="{FF2B5EF4-FFF2-40B4-BE49-F238E27FC236}">
                <a16:creationId xmlns:a16="http://schemas.microsoft.com/office/drawing/2014/main" id="{173FE04B-2E62-43C6-F501-80413D07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FD44E-3F21-2862-1874-C7D597582837}"/>
              </a:ext>
            </a:extLst>
          </p:cNvPr>
          <p:cNvSpPr txBox="1"/>
          <p:nvPr/>
        </p:nvSpPr>
        <p:spPr>
          <a:xfrm>
            <a:off x="413902" y="1774987"/>
            <a:ext cx="56295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is the root cause of the crisis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Understand the why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The symptom is not the cause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Anger is a secondary emotion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Is the crisis causing damage to property?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Is the crisis causing physical harm to persons?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Is the crisis causing emotional harm to persons?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1FEB42-7562-0D83-240D-B444529864E6}"/>
              </a:ext>
            </a:extLst>
          </p:cNvPr>
          <p:cNvSpPr txBox="1">
            <a:spLocks/>
          </p:cNvSpPr>
          <p:nvPr/>
        </p:nvSpPr>
        <p:spPr>
          <a:xfrm>
            <a:off x="413902" y="81269"/>
            <a:ext cx="6651915" cy="1477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Bodoni MT" panose="02070603080606020203" pitchFamily="18" charset="0"/>
              </a:rPr>
              <a:t>What caused the crisis?</a:t>
            </a:r>
          </a:p>
          <a:p>
            <a:r>
              <a:rPr lang="en-US" sz="4200" dirty="0">
                <a:latin typeface="Bodoni MT" panose="02070603080606020203" pitchFamily="18" charset="0"/>
              </a:rPr>
              <a:t>What is the crisis causing? </a:t>
            </a:r>
          </a:p>
        </p:txBody>
      </p:sp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241E90A-0C38-0715-EC25-5EB20FD2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44" y="0"/>
            <a:ext cx="1434956" cy="1640357"/>
          </a:xfrm>
          <a:prstGeom prst="rect">
            <a:avLst/>
          </a:prstGeom>
        </p:spPr>
      </p:pic>
      <p:pic>
        <p:nvPicPr>
          <p:cNvPr id="3074" name="Picture 2" descr="Joanne Bagshaw &amp; Associates - Anger is often a secondary emotion, meaning  we express anger to protect ourselves from feeling more vulnerable  feelings. For instance, I tend to express anger when I'm">
            <a:extLst>
              <a:ext uri="{FF2B5EF4-FFF2-40B4-BE49-F238E27FC236}">
                <a16:creationId xmlns:a16="http://schemas.microsoft.com/office/drawing/2014/main" id="{3F4E6974-4500-7CC1-A31E-C92728C8A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2885" r="8443" b="3873"/>
          <a:stretch/>
        </p:blipFill>
        <p:spPr bwMode="auto">
          <a:xfrm>
            <a:off x="5983129" y="2475346"/>
            <a:ext cx="3059269" cy="43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4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A42AEB2C22348A3B9A2EA336A6694" ma:contentTypeVersion="3" ma:contentTypeDescription="Create a new document." ma:contentTypeScope="" ma:versionID="72c110bff50820e38d9cbaff12596485">
  <xsd:schema xmlns:xsd="http://www.w3.org/2001/XMLSchema" xmlns:xs="http://www.w3.org/2001/XMLSchema" xmlns:p="http://schemas.microsoft.com/office/2006/metadata/properties" xmlns:ns1="http://schemas.microsoft.com/sharepoint/v3" xmlns:ns2="160104eb-7547-4eab-a83d-2f9ab31b8a07" targetNamespace="http://schemas.microsoft.com/office/2006/metadata/properties" ma:root="true" ma:fieldsID="6475f31ff6a5aa6c691c9587843347dd" ns1:_="" ns2:_="">
    <xsd:import namespace="http://schemas.microsoft.com/sharepoint/v3"/>
    <xsd:import namespace="160104eb-7547-4eab-a83d-2f9ab31b8a0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104eb-7547-4eab-a83d-2f9ab31b8a07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60104eb-7547-4eab-a83d-2f9ab31b8a07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E28273-B5CA-48C6-BBC3-07259DC891A9}"/>
</file>

<file path=customXml/itemProps2.xml><?xml version="1.0" encoding="utf-8"?>
<ds:datastoreItem xmlns:ds="http://schemas.openxmlformats.org/officeDocument/2006/customXml" ds:itemID="{97E374A7-ECA4-4C28-B324-E850C0FFD2A3}"/>
</file>

<file path=customXml/itemProps3.xml><?xml version="1.0" encoding="utf-8"?>
<ds:datastoreItem xmlns:ds="http://schemas.openxmlformats.org/officeDocument/2006/customXml" ds:itemID="{48BA4FD9-E036-404A-9FDE-9A47BFE497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3402</TotalTime>
  <Words>1465</Words>
  <Application>Microsoft Office PowerPoint</Application>
  <PresentationFormat>On-screen Show (4:3)</PresentationFormat>
  <Paragraphs>213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Bodoni MT</vt:lpstr>
      <vt:lpstr>Calibri</vt:lpstr>
      <vt:lpstr>Calibri Light</vt:lpstr>
      <vt:lpstr>Wingdings</vt:lpstr>
      <vt:lpstr>Office Theme</vt:lpstr>
      <vt:lpstr>Kitsap County Sheriff’s Office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Tactics</dc:title>
  <dc:creator>Schon Montague</dc:creator>
  <cp:lastModifiedBy>Schon Montague</cp:lastModifiedBy>
  <cp:revision>6</cp:revision>
  <dcterms:created xsi:type="dcterms:W3CDTF">2023-07-12T15:05:58Z</dcterms:created>
  <dcterms:modified xsi:type="dcterms:W3CDTF">2023-10-18T19:02:43Z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0x01010042AA42AEB2C22348A3B9A2EA336A6694</vt:lpwstr>
  </property>
</Properties>
</file>