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2" r:id="rId1"/>
  </p:sldMasterIdLst>
  <p:notesMasterIdLst>
    <p:notesMasterId r:id="rId67"/>
  </p:notesMasterIdLst>
  <p:handoutMasterIdLst>
    <p:handoutMasterId r:id="rId68"/>
  </p:handoutMasterIdLst>
  <p:sldIdLst>
    <p:sldId id="256" r:id="rId2"/>
    <p:sldId id="258" r:id="rId3"/>
    <p:sldId id="259" r:id="rId4"/>
    <p:sldId id="260" r:id="rId5"/>
    <p:sldId id="474" r:id="rId6"/>
    <p:sldId id="490" r:id="rId7"/>
    <p:sldId id="491" r:id="rId8"/>
    <p:sldId id="476" r:id="rId9"/>
    <p:sldId id="626" r:id="rId10"/>
    <p:sldId id="451" r:id="rId11"/>
    <p:sldId id="507" r:id="rId12"/>
    <p:sldId id="509" r:id="rId13"/>
    <p:sldId id="511" r:id="rId14"/>
    <p:sldId id="621" r:id="rId15"/>
    <p:sldId id="513" r:id="rId16"/>
    <p:sldId id="514" r:id="rId17"/>
    <p:sldId id="515" r:id="rId18"/>
    <p:sldId id="516" r:id="rId19"/>
    <p:sldId id="503" r:id="rId20"/>
    <p:sldId id="517" r:id="rId21"/>
    <p:sldId id="506" r:id="rId22"/>
    <p:sldId id="518" r:id="rId23"/>
    <p:sldId id="519" r:id="rId24"/>
    <p:sldId id="520" r:id="rId25"/>
    <p:sldId id="521" r:id="rId26"/>
    <p:sldId id="522" r:id="rId27"/>
    <p:sldId id="523" r:id="rId28"/>
    <p:sldId id="524" r:id="rId29"/>
    <p:sldId id="525" r:id="rId30"/>
    <p:sldId id="526" r:id="rId31"/>
    <p:sldId id="527" r:id="rId32"/>
    <p:sldId id="528" r:id="rId33"/>
    <p:sldId id="529" r:id="rId34"/>
    <p:sldId id="530" r:id="rId35"/>
    <p:sldId id="625" r:id="rId36"/>
    <p:sldId id="531" r:id="rId37"/>
    <p:sldId id="532" r:id="rId38"/>
    <p:sldId id="535" r:id="rId39"/>
    <p:sldId id="536" r:id="rId40"/>
    <p:sldId id="542" r:id="rId41"/>
    <p:sldId id="533" r:id="rId42"/>
    <p:sldId id="534" r:id="rId43"/>
    <p:sldId id="543" r:id="rId44"/>
    <p:sldId id="544" r:id="rId45"/>
    <p:sldId id="541" r:id="rId46"/>
    <p:sldId id="540" r:id="rId47"/>
    <p:sldId id="546" r:id="rId48"/>
    <p:sldId id="547" r:id="rId49"/>
    <p:sldId id="549" r:id="rId50"/>
    <p:sldId id="548" r:id="rId51"/>
    <p:sldId id="557" r:id="rId52"/>
    <p:sldId id="559" r:id="rId53"/>
    <p:sldId id="550" r:id="rId54"/>
    <p:sldId id="627" r:id="rId55"/>
    <p:sldId id="628" r:id="rId56"/>
    <p:sldId id="619" r:id="rId57"/>
    <p:sldId id="620" r:id="rId58"/>
    <p:sldId id="395" r:id="rId59"/>
    <p:sldId id="392" r:id="rId60"/>
    <p:sldId id="387" r:id="rId61"/>
    <p:sldId id="502" r:id="rId62"/>
    <p:sldId id="380" r:id="rId63"/>
    <p:sldId id="270" r:id="rId64"/>
    <p:sldId id="456" r:id="rId65"/>
    <p:sldId id="291" r:id="rId6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3366FF"/>
    <a:srgbClr val="003399"/>
    <a:srgbClr val="527D55"/>
    <a:srgbClr val="FFFF00"/>
    <a:srgbClr val="FFE0C1"/>
    <a:srgbClr val="FFF0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8726" autoAdjust="0"/>
  </p:normalViewPr>
  <p:slideViewPr>
    <p:cSldViewPr>
      <p:cViewPr varScale="1">
        <p:scale>
          <a:sx n="107" d="100"/>
          <a:sy n="107" d="100"/>
        </p:scale>
        <p:origin x="810"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Shockley" userId="0a43ddd5-3d92-4666-b1eb-5e3c400f27e8" providerId="ADAL" clId="{DEE3127F-1A16-4016-91A6-C8735A3194F3}"/>
    <pc:docChg chg="undo custSel addSld delSld modSld sldOrd">
      <pc:chgData name="Hannah Shockley" userId="0a43ddd5-3d92-4666-b1eb-5e3c400f27e8" providerId="ADAL" clId="{DEE3127F-1A16-4016-91A6-C8735A3194F3}" dt="2025-06-04T20:13:20.857" v="614" actId="20577"/>
      <pc:docMkLst>
        <pc:docMk/>
      </pc:docMkLst>
      <pc:sldChg chg="del">
        <pc:chgData name="Hannah Shockley" userId="0a43ddd5-3d92-4666-b1eb-5e3c400f27e8" providerId="ADAL" clId="{DEE3127F-1A16-4016-91A6-C8735A3194F3}" dt="2025-05-29T20:01:29.240" v="309" actId="2696"/>
        <pc:sldMkLst>
          <pc:docMk/>
          <pc:sldMk cId="0" sldId="345"/>
        </pc:sldMkLst>
      </pc:sldChg>
      <pc:sldChg chg="del">
        <pc:chgData name="Hannah Shockley" userId="0a43ddd5-3d92-4666-b1eb-5e3c400f27e8" providerId="ADAL" clId="{DEE3127F-1A16-4016-91A6-C8735A3194F3}" dt="2025-05-29T20:00:49.876" v="307" actId="2696"/>
        <pc:sldMkLst>
          <pc:docMk/>
          <pc:sldMk cId="0" sldId="365"/>
        </pc:sldMkLst>
      </pc:sldChg>
      <pc:sldChg chg="ord">
        <pc:chgData name="Hannah Shockley" userId="0a43ddd5-3d92-4666-b1eb-5e3c400f27e8" providerId="ADAL" clId="{DEE3127F-1A16-4016-91A6-C8735A3194F3}" dt="2025-05-29T19:39:07.606" v="78"/>
        <pc:sldMkLst>
          <pc:docMk/>
          <pc:sldMk cId="4248302518" sldId="456"/>
        </pc:sldMkLst>
      </pc:sldChg>
      <pc:sldChg chg="del">
        <pc:chgData name="Hannah Shockley" userId="0a43ddd5-3d92-4666-b1eb-5e3c400f27e8" providerId="ADAL" clId="{DEE3127F-1A16-4016-91A6-C8735A3194F3}" dt="2025-05-29T20:01:05.906" v="308" actId="2696"/>
        <pc:sldMkLst>
          <pc:docMk/>
          <pc:sldMk cId="4018968872" sldId="505"/>
        </pc:sldMkLst>
      </pc:sldChg>
      <pc:sldChg chg="modSp mod">
        <pc:chgData name="Hannah Shockley" userId="0a43ddd5-3d92-4666-b1eb-5e3c400f27e8" providerId="ADAL" clId="{DEE3127F-1A16-4016-91A6-C8735A3194F3}" dt="2025-05-29T19:36:46.585" v="66" actId="20577"/>
        <pc:sldMkLst>
          <pc:docMk/>
          <pc:sldMk cId="2990303518" sldId="513"/>
        </pc:sldMkLst>
        <pc:spChg chg="mod">
          <ac:chgData name="Hannah Shockley" userId="0a43ddd5-3d92-4666-b1eb-5e3c400f27e8" providerId="ADAL" clId="{DEE3127F-1A16-4016-91A6-C8735A3194F3}" dt="2025-05-29T19:36:46.585" v="66" actId="20577"/>
          <ac:spMkLst>
            <pc:docMk/>
            <pc:sldMk cId="2990303518" sldId="513"/>
            <ac:spMk id="3" creationId="{00000000-0000-0000-0000-000000000000}"/>
          </ac:spMkLst>
        </pc:spChg>
      </pc:sldChg>
      <pc:sldChg chg="modSp mod">
        <pc:chgData name="Hannah Shockley" userId="0a43ddd5-3d92-4666-b1eb-5e3c400f27e8" providerId="ADAL" clId="{DEE3127F-1A16-4016-91A6-C8735A3194F3}" dt="2025-05-29T19:40:00.332" v="80" actId="20577"/>
        <pc:sldMkLst>
          <pc:docMk/>
          <pc:sldMk cId="139757478" sldId="514"/>
        </pc:sldMkLst>
        <pc:spChg chg="mod">
          <ac:chgData name="Hannah Shockley" userId="0a43ddd5-3d92-4666-b1eb-5e3c400f27e8" providerId="ADAL" clId="{DEE3127F-1A16-4016-91A6-C8735A3194F3}" dt="2025-05-29T19:40:00.332" v="80" actId="20577"/>
          <ac:spMkLst>
            <pc:docMk/>
            <pc:sldMk cId="139757478" sldId="514"/>
            <ac:spMk id="3" creationId="{00000000-0000-0000-0000-000000000000}"/>
          </ac:spMkLst>
        </pc:spChg>
      </pc:sldChg>
      <pc:sldChg chg="modSp mod">
        <pc:chgData name="Hannah Shockley" userId="0a43ddd5-3d92-4666-b1eb-5e3c400f27e8" providerId="ADAL" clId="{DEE3127F-1A16-4016-91A6-C8735A3194F3}" dt="2025-05-29T19:44:53.541" v="82" actId="20577"/>
        <pc:sldMkLst>
          <pc:docMk/>
          <pc:sldMk cId="2500077486" sldId="528"/>
        </pc:sldMkLst>
        <pc:spChg chg="mod">
          <ac:chgData name="Hannah Shockley" userId="0a43ddd5-3d92-4666-b1eb-5e3c400f27e8" providerId="ADAL" clId="{DEE3127F-1A16-4016-91A6-C8735A3194F3}" dt="2025-05-29T19:44:53.541" v="82" actId="20577"/>
          <ac:spMkLst>
            <pc:docMk/>
            <pc:sldMk cId="2500077486" sldId="528"/>
            <ac:spMk id="4" creationId="{80492826-0F77-FF2E-06FD-9A56E61EDF2B}"/>
          </ac:spMkLst>
        </pc:spChg>
      </pc:sldChg>
      <pc:sldChg chg="modSp mod">
        <pc:chgData name="Hannah Shockley" userId="0a43ddd5-3d92-4666-b1eb-5e3c400f27e8" providerId="ADAL" clId="{DEE3127F-1A16-4016-91A6-C8735A3194F3}" dt="2025-05-29T19:47:25.966" v="148" actId="20577"/>
        <pc:sldMkLst>
          <pc:docMk/>
          <pc:sldMk cId="3560146854" sldId="530"/>
        </pc:sldMkLst>
        <pc:spChg chg="mod">
          <ac:chgData name="Hannah Shockley" userId="0a43ddd5-3d92-4666-b1eb-5e3c400f27e8" providerId="ADAL" clId="{DEE3127F-1A16-4016-91A6-C8735A3194F3}" dt="2025-05-29T19:47:25.966" v="148" actId="20577"/>
          <ac:spMkLst>
            <pc:docMk/>
            <pc:sldMk cId="3560146854" sldId="530"/>
            <ac:spMk id="3" creationId="{D1AA96EF-2FFE-EE3A-DED0-491F1D357D78}"/>
          </ac:spMkLst>
        </pc:spChg>
      </pc:sldChg>
      <pc:sldChg chg="modSp mod">
        <pc:chgData name="Hannah Shockley" userId="0a43ddd5-3d92-4666-b1eb-5e3c400f27e8" providerId="ADAL" clId="{DEE3127F-1A16-4016-91A6-C8735A3194F3}" dt="2025-05-29T19:48:32.142" v="150" actId="20577"/>
        <pc:sldMkLst>
          <pc:docMk/>
          <pc:sldMk cId="0" sldId="532"/>
        </pc:sldMkLst>
        <pc:spChg chg="mod">
          <ac:chgData name="Hannah Shockley" userId="0a43ddd5-3d92-4666-b1eb-5e3c400f27e8" providerId="ADAL" clId="{DEE3127F-1A16-4016-91A6-C8735A3194F3}" dt="2025-05-29T19:48:32.142" v="150" actId="20577"/>
          <ac:spMkLst>
            <pc:docMk/>
            <pc:sldMk cId="0" sldId="532"/>
            <ac:spMk id="5" creationId="{00000000-0000-0000-0000-000000000000}"/>
          </ac:spMkLst>
        </pc:spChg>
      </pc:sldChg>
      <pc:sldChg chg="delSp modSp mod">
        <pc:chgData name="Hannah Shockley" userId="0a43ddd5-3d92-4666-b1eb-5e3c400f27e8" providerId="ADAL" clId="{DEE3127F-1A16-4016-91A6-C8735A3194F3}" dt="2025-05-29T19:53:22.553" v="194" actId="21"/>
        <pc:sldMkLst>
          <pc:docMk/>
          <pc:sldMk cId="3732336049" sldId="540"/>
        </pc:sldMkLst>
        <pc:picChg chg="mod">
          <ac:chgData name="Hannah Shockley" userId="0a43ddd5-3d92-4666-b1eb-5e3c400f27e8" providerId="ADAL" clId="{DEE3127F-1A16-4016-91A6-C8735A3194F3}" dt="2025-05-29T19:53:00.076" v="191" actId="14100"/>
          <ac:picMkLst>
            <pc:docMk/>
            <pc:sldMk cId="3732336049" sldId="540"/>
            <ac:picMk id="6" creationId="{8182F2D6-61A4-B6EE-D96F-341060FB633E}"/>
          </ac:picMkLst>
        </pc:picChg>
      </pc:sldChg>
      <pc:sldChg chg="modSp mod">
        <pc:chgData name="Hannah Shockley" userId="0a43ddd5-3d92-4666-b1eb-5e3c400f27e8" providerId="ADAL" clId="{DEE3127F-1A16-4016-91A6-C8735A3194F3}" dt="2025-05-29T19:49:56.373" v="179" actId="20577"/>
        <pc:sldMkLst>
          <pc:docMk/>
          <pc:sldMk cId="1797562332" sldId="543"/>
        </pc:sldMkLst>
        <pc:spChg chg="mod">
          <ac:chgData name="Hannah Shockley" userId="0a43ddd5-3d92-4666-b1eb-5e3c400f27e8" providerId="ADAL" clId="{DEE3127F-1A16-4016-91A6-C8735A3194F3}" dt="2025-05-29T19:49:41.446" v="160" actId="20577"/>
          <ac:spMkLst>
            <pc:docMk/>
            <pc:sldMk cId="1797562332" sldId="543"/>
            <ac:spMk id="2" creationId="{AD6CD06A-B115-CCA2-D55B-8D0D706E7AE1}"/>
          </ac:spMkLst>
        </pc:spChg>
        <pc:spChg chg="mod">
          <ac:chgData name="Hannah Shockley" userId="0a43ddd5-3d92-4666-b1eb-5e3c400f27e8" providerId="ADAL" clId="{DEE3127F-1A16-4016-91A6-C8735A3194F3}" dt="2025-05-29T19:49:56.373" v="179" actId="20577"/>
          <ac:spMkLst>
            <pc:docMk/>
            <pc:sldMk cId="1797562332" sldId="543"/>
            <ac:spMk id="4" creationId="{32D9AD97-B6C8-1A8C-2230-9D1EBD172893}"/>
          </ac:spMkLst>
        </pc:spChg>
      </pc:sldChg>
      <pc:sldChg chg="modSp mod">
        <pc:chgData name="Hannah Shockley" userId="0a43ddd5-3d92-4666-b1eb-5e3c400f27e8" providerId="ADAL" clId="{DEE3127F-1A16-4016-91A6-C8735A3194F3}" dt="2025-05-29T19:51:10.634" v="190" actId="20577"/>
        <pc:sldMkLst>
          <pc:docMk/>
          <pc:sldMk cId="221703554" sldId="544"/>
        </pc:sldMkLst>
        <pc:spChg chg="mod">
          <ac:chgData name="Hannah Shockley" userId="0a43ddd5-3d92-4666-b1eb-5e3c400f27e8" providerId="ADAL" clId="{DEE3127F-1A16-4016-91A6-C8735A3194F3}" dt="2025-05-29T19:51:10.634" v="190" actId="20577"/>
          <ac:spMkLst>
            <pc:docMk/>
            <pc:sldMk cId="221703554" sldId="544"/>
            <ac:spMk id="2" creationId="{37E20FA9-AB7F-344C-C6E2-4BCD5F0B3707}"/>
          </ac:spMkLst>
        </pc:spChg>
      </pc:sldChg>
      <pc:sldChg chg="del">
        <pc:chgData name="Hannah Shockley" userId="0a43ddd5-3d92-4666-b1eb-5e3c400f27e8" providerId="ADAL" clId="{DEE3127F-1A16-4016-91A6-C8735A3194F3}" dt="2025-05-29T19:53:45.191" v="195" actId="2696"/>
        <pc:sldMkLst>
          <pc:docMk/>
          <pc:sldMk cId="1734996235" sldId="545"/>
        </pc:sldMkLst>
      </pc:sldChg>
      <pc:sldChg chg="modSp mod">
        <pc:chgData name="Hannah Shockley" userId="0a43ddd5-3d92-4666-b1eb-5e3c400f27e8" providerId="ADAL" clId="{DEE3127F-1A16-4016-91A6-C8735A3194F3}" dt="2025-05-29T19:55:34.708" v="266" actId="20577"/>
        <pc:sldMkLst>
          <pc:docMk/>
          <pc:sldMk cId="2152074299" sldId="546"/>
        </pc:sldMkLst>
        <pc:spChg chg="mod">
          <ac:chgData name="Hannah Shockley" userId="0a43ddd5-3d92-4666-b1eb-5e3c400f27e8" providerId="ADAL" clId="{DEE3127F-1A16-4016-91A6-C8735A3194F3}" dt="2025-05-29T19:55:34.708" v="266" actId="20577"/>
          <ac:spMkLst>
            <pc:docMk/>
            <pc:sldMk cId="2152074299" sldId="546"/>
            <ac:spMk id="8" creationId="{4C247BEA-DE34-1939-6336-B4060CCF8466}"/>
          </ac:spMkLst>
        </pc:spChg>
      </pc:sldChg>
      <pc:sldChg chg="modSp mod">
        <pc:chgData name="Hannah Shockley" userId="0a43ddd5-3d92-4666-b1eb-5e3c400f27e8" providerId="ADAL" clId="{DEE3127F-1A16-4016-91A6-C8735A3194F3}" dt="2025-05-29T19:58:25.426" v="304" actId="20577"/>
        <pc:sldMkLst>
          <pc:docMk/>
          <pc:sldMk cId="140495557" sldId="548"/>
        </pc:sldMkLst>
        <pc:spChg chg="mod">
          <ac:chgData name="Hannah Shockley" userId="0a43ddd5-3d92-4666-b1eb-5e3c400f27e8" providerId="ADAL" clId="{DEE3127F-1A16-4016-91A6-C8735A3194F3}" dt="2025-05-29T19:58:25.426" v="304" actId="20577"/>
          <ac:spMkLst>
            <pc:docMk/>
            <pc:sldMk cId="140495557" sldId="548"/>
            <ac:spMk id="3" creationId="{165F8B9B-CD58-72FC-CD61-ED507F3171DC}"/>
          </ac:spMkLst>
        </pc:spChg>
      </pc:sldChg>
      <pc:sldChg chg="del">
        <pc:chgData name="Hannah Shockley" userId="0a43ddd5-3d92-4666-b1eb-5e3c400f27e8" providerId="ADAL" clId="{DEE3127F-1A16-4016-91A6-C8735A3194F3}" dt="2025-05-29T19:59:23.238" v="305" actId="2696"/>
        <pc:sldMkLst>
          <pc:docMk/>
          <pc:sldMk cId="286468090" sldId="623"/>
        </pc:sldMkLst>
      </pc:sldChg>
      <pc:sldChg chg="del">
        <pc:chgData name="Hannah Shockley" userId="0a43ddd5-3d92-4666-b1eb-5e3c400f27e8" providerId="ADAL" clId="{DEE3127F-1A16-4016-91A6-C8735A3194F3}" dt="2025-05-29T19:59:34.298" v="306" actId="2696"/>
        <pc:sldMkLst>
          <pc:docMk/>
          <pc:sldMk cId="3138936943" sldId="624"/>
        </pc:sldMkLst>
      </pc:sldChg>
      <pc:sldChg chg="addSp delSp modSp new mod">
        <pc:chgData name="Hannah Shockley" userId="0a43ddd5-3d92-4666-b1eb-5e3c400f27e8" providerId="ADAL" clId="{DEE3127F-1A16-4016-91A6-C8735A3194F3}" dt="2025-06-04T20:11:09.949" v="478"/>
        <pc:sldMkLst>
          <pc:docMk/>
          <pc:sldMk cId="3023858229" sldId="627"/>
        </pc:sldMkLst>
        <pc:spChg chg="add del mod">
          <ac:chgData name="Hannah Shockley" userId="0a43ddd5-3d92-4666-b1eb-5e3c400f27e8" providerId="ADAL" clId="{DEE3127F-1A16-4016-91A6-C8735A3194F3}" dt="2025-06-04T20:07:41.571" v="312" actId="21"/>
          <ac:spMkLst>
            <pc:docMk/>
            <pc:sldMk cId="3023858229" sldId="627"/>
            <ac:spMk id="2" creationId="{68E3DC30-A56C-51D7-60D8-74818DF7BACA}"/>
          </ac:spMkLst>
        </pc:spChg>
        <pc:spChg chg="add mod">
          <ac:chgData name="Hannah Shockley" userId="0a43ddd5-3d92-4666-b1eb-5e3c400f27e8" providerId="ADAL" clId="{DEE3127F-1A16-4016-91A6-C8735A3194F3}" dt="2025-06-04T20:08:58.452" v="386" actId="20577"/>
          <ac:spMkLst>
            <pc:docMk/>
            <pc:sldMk cId="3023858229" sldId="627"/>
            <ac:spMk id="3" creationId="{46702C48-36C4-752E-1FFB-FBA71715C853}"/>
          </ac:spMkLst>
        </pc:spChg>
        <pc:spChg chg="add mod">
          <ac:chgData name="Hannah Shockley" userId="0a43ddd5-3d92-4666-b1eb-5e3c400f27e8" providerId="ADAL" clId="{DEE3127F-1A16-4016-91A6-C8735A3194F3}" dt="2025-06-04T20:10:32.004" v="473" actId="20577"/>
          <ac:spMkLst>
            <pc:docMk/>
            <pc:sldMk cId="3023858229" sldId="627"/>
            <ac:spMk id="8" creationId="{37A09931-74A1-3FFB-C7D6-AEFABF9E0418}"/>
          </ac:spMkLst>
        </pc:spChg>
        <pc:spChg chg="add del mod">
          <ac:chgData name="Hannah Shockley" userId="0a43ddd5-3d92-4666-b1eb-5e3c400f27e8" providerId="ADAL" clId="{DEE3127F-1A16-4016-91A6-C8735A3194F3}" dt="2025-06-04T20:11:09.949" v="478"/>
          <ac:spMkLst>
            <pc:docMk/>
            <pc:sldMk cId="3023858229" sldId="627"/>
            <ac:spMk id="9" creationId="{BE7C3AE2-F5F5-85BF-EA64-539E71FD060E}"/>
          </ac:spMkLst>
        </pc:spChg>
        <pc:picChg chg="add mod">
          <ac:chgData name="Hannah Shockley" userId="0a43ddd5-3d92-4666-b1eb-5e3c400f27e8" providerId="ADAL" clId="{DEE3127F-1A16-4016-91A6-C8735A3194F3}" dt="2025-06-04T20:09:07.013" v="388" actId="1076"/>
          <ac:picMkLst>
            <pc:docMk/>
            <pc:sldMk cId="3023858229" sldId="627"/>
            <ac:picMk id="5" creationId="{7FC5B5E4-7DB2-EDC0-53CF-A6F94C0547D9}"/>
          </ac:picMkLst>
        </pc:picChg>
        <pc:picChg chg="add del">
          <ac:chgData name="Hannah Shockley" userId="0a43ddd5-3d92-4666-b1eb-5e3c400f27e8" providerId="ADAL" clId="{DEE3127F-1A16-4016-91A6-C8735A3194F3}" dt="2025-06-04T20:09:52.408" v="390" actId="22"/>
          <ac:picMkLst>
            <pc:docMk/>
            <pc:sldMk cId="3023858229" sldId="627"/>
            <ac:picMk id="7" creationId="{CBABDDDB-91AD-3791-BE52-301410133709}"/>
          </ac:picMkLst>
        </pc:picChg>
        <pc:picChg chg="add mod">
          <ac:chgData name="Hannah Shockley" userId="0a43ddd5-3d92-4666-b1eb-5e3c400f27e8" providerId="ADAL" clId="{DEE3127F-1A16-4016-91A6-C8735A3194F3}" dt="2025-06-04T20:11:06.536" v="476" actId="1076"/>
          <ac:picMkLst>
            <pc:docMk/>
            <pc:sldMk cId="3023858229" sldId="627"/>
            <ac:picMk id="11" creationId="{2E1EFF2E-F444-2881-3B82-81C6587E9C7B}"/>
          </ac:picMkLst>
        </pc:picChg>
      </pc:sldChg>
      <pc:sldChg chg="addSp modSp new mod">
        <pc:chgData name="Hannah Shockley" userId="0a43ddd5-3d92-4666-b1eb-5e3c400f27e8" providerId="ADAL" clId="{DEE3127F-1A16-4016-91A6-C8735A3194F3}" dt="2025-06-04T20:13:20.857" v="614" actId="20577"/>
        <pc:sldMkLst>
          <pc:docMk/>
          <pc:sldMk cId="3288816443" sldId="628"/>
        </pc:sldMkLst>
        <pc:spChg chg="add mod">
          <ac:chgData name="Hannah Shockley" userId="0a43ddd5-3d92-4666-b1eb-5e3c400f27e8" providerId="ADAL" clId="{DEE3127F-1A16-4016-91A6-C8735A3194F3}" dt="2025-06-04T20:13:20.857" v="614" actId="20577"/>
          <ac:spMkLst>
            <pc:docMk/>
            <pc:sldMk cId="3288816443" sldId="628"/>
            <ac:spMk id="2" creationId="{59DFD68B-2687-7C1E-308D-7E1DDA1B92B7}"/>
          </ac:spMkLst>
        </pc:spChg>
        <pc:picChg chg="add">
          <ac:chgData name="Hannah Shockley" userId="0a43ddd5-3d92-4666-b1eb-5e3c400f27e8" providerId="ADAL" clId="{DEE3127F-1A16-4016-91A6-C8735A3194F3}" dt="2025-06-04T20:13:06.253" v="602" actId="22"/>
          <ac:picMkLst>
            <pc:docMk/>
            <pc:sldMk cId="3288816443" sldId="628"/>
            <ac:picMk id="4" creationId="{BF31C22D-5F3D-8665-BC2C-6DD4BD52C63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948" cy="466337"/>
          </a:xfrm>
          <a:prstGeom prst="rect">
            <a:avLst/>
          </a:prstGeom>
        </p:spPr>
        <p:txBody>
          <a:bodyPr vert="horz" lIns="91427" tIns="45713" rIns="91427" bIns="45713" rtlCol="0"/>
          <a:lstStyle>
            <a:lvl1pPr algn="l" eaLnBrk="0" hangingPunct="0">
              <a:defRPr sz="1200">
                <a:latin typeface="Arial" pitchFamily="34" charset="0"/>
                <a:cs typeface="Arial" pitchFamily="34" charset="0"/>
              </a:defRPr>
            </a:lvl1pPr>
          </a:lstStyle>
          <a:p>
            <a:pPr>
              <a:defRPr/>
            </a:pPr>
            <a:endParaRPr lang="en-US" dirty="0"/>
          </a:p>
        </p:txBody>
      </p:sp>
      <p:sp>
        <p:nvSpPr>
          <p:cNvPr id="3" name="Date Placeholder 2"/>
          <p:cNvSpPr>
            <a:spLocks noGrp="1"/>
          </p:cNvSpPr>
          <p:nvPr>
            <p:ph type="dt" sz="quarter" idx="1"/>
          </p:nvPr>
        </p:nvSpPr>
        <p:spPr>
          <a:xfrm>
            <a:off x="3970836" y="0"/>
            <a:ext cx="3037948" cy="466337"/>
          </a:xfrm>
          <a:prstGeom prst="rect">
            <a:avLst/>
          </a:prstGeom>
        </p:spPr>
        <p:txBody>
          <a:bodyPr vert="horz" lIns="91427" tIns="45713" rIns="91427" bIns="45713" rtlCol="0"/>
          <a:lstStyle>
            <a:lvl1pPr algn="r" eaLnBrk="0" hangingPunct="0">
              <a:defRPr sz="1200">
                <a:latin typeface="Arial" pitchFamily="34" charset="0"/>
                <a:cs typeface="Arial" pitchFamily="34" charset="0"/>
              </a:defRPr>
            </a:lvl1pPr>
          </a:lstStyle>
          <a:p>
            <a:pPr>
              <a:defRPr/>
            </a:pPr>
            <a:fld id="{ED6595A6-536D-4D33-A553-876ECF3DA526}" type="datetimeFigureOut">
              <a:rPr lang="en-US"/>
              <a:pPr>
                <a:defRPr/>
              </a:pPr>
              <a:t>6/4/2025</a:t>
            </a:fld>
            <a:endParaRPr lang="en-US" dirty="0"/>
          </a:p>
        </p:txBody>
      </p:sp>
      <p:sp>
        <p:nvSpPr>
          <p:cNvPr id="4" name="Footer Placeholder 3"/>
          <p:cNvSpPr>
            <a:spLocks noGrp="1"/>
          </p:cNvSpPr>
          <p:nvPr>
            <p:ph type="ftr" sz="quarter" idx="2"/>
          </p:nvPr>
        </p:nvSpPr>
        <p:spPr>
          <a:xfrm>
            <a:off x="1" y="8828465"/>
            <a:ext cx="3037948" cy="466337"/>
          </a:xfrm>
          <a:prstGeom prst="rect">
            <a:avLst/>
          </a:prstGeom>
        </p:spPr>
        <p:txBody>
          <a:bodyPr vert="horz" lIns="91427" tIns="45713" rIns="91427" bIns="45713" rtlCol="0" anchor="b"/>
          <a:lstStyle>
            <a:lvl1pPr algn="l" eaLnBrk="0" hangingPunct="0">
              <a:defRPr sz="1200">
                <a:latin typeface="Arial" pitchFamily="34" charset="0"/>
                <a:cs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970836" y="8828465"/>
            <a:ext cx="3037948" cy="466337"/>
          </a:xfrm>
          <a:prstGeom prst="rect">
            <a:avLst/>
          </a:prstGeom>
        </p:spPr>
        <p:txBody>
          <a:bodyPr vert="horz" lIns="91427" tIns="45713" rIns="91427" bIns="45713" rtlCol="0" anchor="b"/>
          <a:lstStyle>
            <a:lvl1pPr algn="r" eaLnBrk="0" hangingPunct="0">
              <a:defRPr sz="1200">
                <a:latin typeface="Arial" pitchFamily="34" charset="0"/>
                <a:cs typeface="Arial" pitchFamily="34" charset="0"/>
              </a:defRPr>
            </a:lvl1pPr>
          </a:lstStyle>
          <a:p>
            <a:pPr>
              <a:defRPr/>
            </a:pPr>
            <a:fld id="{6887DB44-DA88-47C9-AC96-68CECD298F55}" type="slidenum">
              <a:rPr lang="en-US"/>
              <a:pPr>
                <a:defRPr/>
              </a:pPr>
              <a:t>‹#›</a:t>
            </a:fld>
            <a:endParaRPr lang="en-US" dirty="0"/>
          </a:p>
        </p:txBody>
      </p:sp>
    </p:spTree>
    <p:extLst>
      <p:ext uri="{BB962C8B-B14F-4D97-AF65-F5344CB8AC3E}">
        <p14:creationId xmlns:p14="http://schemas.microsoft.com/office/powerpoint/2010/main" val="2433911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948" cy="466337"/>
          </a:xfrm>
          <a:prstGeom prst="rect">
            <a:avLst/>
          </a:prstGeom>
        </p:spPr>
        <p:txBody>
          <a:bodyPr vert="horz" lIns="93163" tIns="46583" rIns="93163" bIns="46583" rtlCol="0"/>
          <a:lstStyle>
            <a:lvl1pPr algn="l" eaLnBrk="1" hangingPunct="1">
              <a:defRPr sz="1200">
                <a:latin typeface="Arial" charset="0"/>
                <a:cs typeface="Arial" charset="0"/>
              </a:defRPr>
            </a:lvl1pPr>
          </a:lstStyle>
          <a:p>
            <a:pPr>
              <a:defRPr/>
            </a:pPr>
            <a:endParaRPr lang="en-US" dirty="0"/>
          </a:p>
        </p:txBody>
      </p:sp>
      <p:sp>
        <p:nvSpPr>
          <p:cNvPr id="3" name="Date Placeholder 2"/>
          <p:cNvSpPr>
            <a:spLocks noGrp="1"/>
          </p:cNvSpPr>
          <p:nvPr>
            <p:ph type="dt" idx="1"/>
          </p:nvPr>
        </p:nvSpPr>
        <p:spPr>
          <a:xfrm>
            <a:off x="3970836" y="0"/>
            <a:ext cx="3037948" cy="466337"/>
          </a:xfrm>
          <a:prstGeom prst="rect">
            <a:avLst/>
          </a:prstGeom>
        </p:spPr>
        <p:txBody>
          <a:bodyPr vert="horz" lIns="93163" tIns="46583" rIns="93163" bIns="46583" rtlCol="0"/>
          <a:lstStyle>
            <a:lvl1pPr algn="r" eaLnBrk="1" hangingPunct="1">
              <a:defRPr sz="1200">
                <a:latin typeface="Arial" charset="0"/>
                <a:cs typeface="Arial" charset="0"/>
              </a:defRPr>
            </a:lvl1pPr>
          </a:lstStyle>
          <a:p>
            <a:pPr>
              <a:defRPr/>
            </a:pPr>
            <a:fld id="{8C7A1D7B-2498-4928-A55B-4B0632708F49}" type="datetimeFigureOut">
              <a:rPr lang="en-US"/>
              <a:pPr>
                <a:defRPr/>
              </a:pPr>
              <a:t>6/4/2025</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63" tIns="46583" rIns="93163" bIns="46583" rtlCol="0" anchor="ctr"/>
          <a:lstStyle/>
          <a:p>
            <a:pPr lvl="0"/>
            <a:endParaRPr lang="en-US" noProof="0" dirty="0"/>
          </a:p>
        </p:txBody>
      </p:sp>
      <p:sp>
        <p:nvSpPr>
          <p:cNvPr id="5" name="Notes Placeholder 4"/>
          <p:cNvSpPr>
            <a:spLocks noGrp="1"/>
          </p:cNvSpPr>
          <p:nvPr>
            <p:ph type="body" sz="quarter" idx="3"/>
          </p:nvPr>
        </p:nvSpPr>
        <p:spPr>
          <a:xfrm>
            <a:off x="701687" y="4417427"/>
            <a:ext cx="5607027" cy="4181064"/>
          </a:xfrm>
          <a:prstGeom prst="rect">
            <a:avLst/>
          </a:prstGeom>
        </p:spPr>
        <p:txBody>
          <a:bodyPr vert="horz" wrap="square" lIns="93163" tIns="46583" rIns="93163" bIns="46583"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8465"/>
            <a:ext cx="3037948" cy="466337"/>
          </a:xfrm>
          <a:prstGeom prst="rect">
            <a:avLst/>
          </a:prstGeom>
        </p:spPr>
        <p:txBody>
          <a:bodyPr vert="horz" lIns="93163" tIns="46583" rIns="93163" bIns="46583" rtlCol="0" anchor="b"/>
          <a:lstStyle>
            <a:lvl1pPr algn="l" eaLnBrk="1" hangingPunct="1">
              <a:defRPr sz="1200">
                <a:latin typeface="Arial" charset="0"/>
                <a:cs typeface="Arial" charset="0"/>
              </a:defRPr>
            </a:lvl1pPr>
          </a:lstStyle>
          <a:p>
            <a:pPr>
              <a:defRPr/>
            </a:pPr>
            <a:endParaRPr lang="en-US" dirty="0"/>
          </a:p>
        </p:txBody>
      </p:sp>
      <p:sp>
        <p:nvSpPr>
          <p:cNvPr id="7" name="Slide Number Placeholder 6"/>
          <p:cNvSpPr>
            <a:spLocks noGrp="1"/>
          </p:cNvSpPr>
          <p:nvPr>
            <p:ph type="sldNum" sz="quarter" idx="5"/>
          </p:nvPr>
        </p:nvSpPr>
        <p:spPr>
          <a:xfrm>
            <a:off x="3970836" y="8828465"/>
            <a:ext cx="3037948" cy="466337"/>
          </a:xfrm>
          <a:prstGeom prst="rect">
            <a:avLst/>
          </a:prstGeom>
        </p:spPr>
        <p:txBody>
          <a:bodyPr vert="horz" lIns="93163" tIns="46583" rIns="93163" bIns="46583" rtlCol="0" anchor="b"/>
          <a:lstStyle>
            <a:lvl1pPr algn="r" eaLnBrk="1" hangingPunct="1">
              <a:defRPr sz="1200">
                <a:latin typeface="Arial" charset="0"/>
                <a:cs typeface="Arial" charset="0"/>
              </a:defRPr>
            </a:lvl1pPr>
          </a:lstStyle>
          <a:p>
            <a:pPr>
              <a:defRPr/>
            </a:pPr>
            <a:fld id="{9E441CB3-F3CC-41E6-BF16-16AB1118F338}" type="slidenum">
              <a:rPr lang="en-US"/>
              <a:pPr>
                <a:defRPr/>
              </a:pPr>
              <a:t>‹#›</a:t>
            </a:fld>
            <a:endParaRPr lang="en-US" dirty="0"/>
          </a:p>
        </p:txBody>
      </p:sp>
    </p:spTree>
    <p:extLst>
      <p:ext uri="{BB962C8B-B14F-4D97-AF65-F5344CB8AC3E}">
        <p14:creationId xmlns:p14="http://schemas.microsoft.com/office/powerpoint/2010/main" val="91692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ED7C4D5-5531-457C-B8D7-FC6750E92727}"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939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D0A3497-F48A-4AF7-B49C-B9F37F4DF810}" type="slidenum">
              <a:rPr lang="en-US" smtClean="0"/>
              <a:pPr>
                <a:defRPr/>
              </a:pPr>
              <a:t>‹#›</a:t>
            </a:fld>
            <a:endParaRPr lang="en-US" dirty="0"/>
          </a:p>
        </p:txBody>
      </p:sp>
    </p:spTree>
    <p:extLst>
      <p:ext uri="{BB962C8B-B14F-4D97-AF65-F5344CB8AC3E}">
        <p14:creationId xmlns:p14="http://schemas.microsoft.com/office/powerpoint/2010/main" val="104178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54CECF8-C5D5-4795-9D01-D0772051E4E7}" type="slidenum">
              <a:rPr lang="en-US" smtClean="0"/>
              <a:pPr>
                <a:defRPr/>
              </a:pPr>
              <a:t>‹#›</a:t>
            </a:fld>
            <a:endParaRPr lang="en-US" dirty="0"/>
          </a:p>
        </p:txBody>
      </p:sp>
    </p:spTree>
    <p:extLst>
      <p:ext uri="{BB962C8B-B14F-4D97-AF65-F5344CB8AC3E}">
        <p14:creationId xmlns:p14="http://schemas.microsoft.com/office/powerpoint/2010/main" val="101924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4D51B85-88ED-4757-B52E-7DDF713457B5}" type="slidenum">
              <a:rPr lang="en-US" smtClean="0"/>
              <a:pPr>
                <a:defRPr/>
              </a:pPr>
              <a:t>‹#›</a:t>
            </a:fld>
            <a:endParaRPr lang="en-US" dirty="0"/>
          </a:p>
        </p:txBody>
      </p:sp>
    </p:spTree>
    <p:extLst>
      <p:ext uri="{BB962C8B-B14F-4D97-AF65-F5344CB8AC3E}">
        <p14:creationId xmlns:p14="http://schemas.microsoft.com/office/powerpoint/2010/main" val="169494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6DD9DB1-E938-47A0-886C-A4DDB73A0D73}"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62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CCE1514-B44E-404D-AB6C-FD0E1D5A8E34}" type="slidenum">
              <a:rPr lang="en-US" smtClean="0"/>
              <a:pPr>
                <a:defRPr/>
              </a:pPr>
              <a:t>‹#›</a:t>
            </a:fld>
            <a:endParaRPr lang="en-US" dirty="0"/>
          </a:p>
        </p:txBody>
      </p:sp>
    </p:spTree>
    <p:extLst>
      <p:ext uri="{BB962C8B-B14F-4D97-AF65-F5344CB8AC3E}">
        <p14:creationId xmlns:p14="http://schemas.microsoft.com/office/powerpoint/2010/main" val="335657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DFAB2CE-F403-4B75-B073-A375FAD28492}" type="slidenum">
              <a:rPr lang="en-US" smtClean="0"/>
              <a:pPr>
                <a:defRPr/>
              </a:pPr>
              <a:t>‹#›</a:t>
            </a:fld>
            <a:endParaRPr lang="en-US" dirty="0"/>
          </a:p>
        </p:txBody>
      </p:sp>
    </p:spTree>
    <p:extLst>
      <p:ext uri="{BB962C8B-B14F-4D97-AF65-F5344CB8AC3E}">
        <p14:creationId xmlns:p14="http://schemas.microsoft.com/office/powerpoint/2010/main" val="254883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432AA45-6493-402F-BF87-45A2B312B9CB}" type="slidenum">
              <a:rPr lang="en-US" smtClean="0"/>
              <a:pPr>
                <a:defRPr/>
              </a:pPr>
              <a:t>‹#›</a:t>
            </a:fld>
            <a:endParaRPr lang="en-US" dirty="0"/>
          </a:p>
        </p:txBody>
      </p:sp>
    </p:spTree>
    <p:extLst>
      <p:ext uri="{BB962C8B-B14F-4D97-AF65-F5344CB8AC3E}">
        <p14:creationId xmlns:p14="http://schemas.microsoft.com/office/powerpoint/2010/main" val="208922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8B10E367-49EE-4286-B6E3-03D3D1DFFBC9}" type="slidenum">
              <a:rPr lang="en-US" smtClean="0"/>
              <a:pPr>
                <a:defRPr/>
              </a:pPr>
              <a:t>‹#›</a:t>
            </a:fld>
            <a:endParaRPr lang="en-US" dirty="0"/>
          </a:p>
        </p:txBody>
      </p:sp>
    </p:spTree>
    <p:extLst>
      <p:ext uri="{BB962C8B-B14F-4D97-AF65-F5344CB8AC3E}">
        <p14:creationId xmlns:p14="http://schemas.microsoft.com/office/powerpoint/2010/main" val="68438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3FA09691-14B8-4921-BA03-0BEA40D5F292}" type="slidenum">
              <a:rPr lang="en-US" smtClean="0"/>
              <a:pPr>
                <a:defRPr/>
              </a:pPr>
              <a:t>‹#›</a:t>
            </a:fld>
            <a:endParaRPr lang="en-US" dirty="0"/>
          </a:p>
        </p:txBody>
      </p:sp>
    </p:spTree>
    <p:extLst>
      <p:ext uri="{BB962C8B-B14F-4D97-AF65-F5344CB8AC3E}">
        <p14:creationId xmlns:p14="http://schemas.microsoft.com/office/powerpoint/2010/main" val="125155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921C422-EFDF-4910-9D50-500B3D5BFBCE}" type="slidenum">
              <a:rPr lang="en-US" smtClean="0"/>
              <a:pPr>
                <a:defRPr/>
              </a:pPr>
              <a:t>‹#›</a:t>
            </a:fld>
            <a:endParaRPr lang="en-US" dirty="0"/>
          </a:p>
        </p:txBody>
      </p:sp>
    </p:spTree>
    <p:extLst>
      <p:ext uri="{BB962C8B-B14F-4D97-AF65-F5344CB8AC3E}">
        <p14:creationId xmlns:p14="http://schemas.microsoft.com/office/powerpoint/2010/main" val="397140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822ECFC5-B9AE-4CE8-A51A-52249EFDFBDE}"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914907"/>
      </p:ext>
    </p:extLst>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 id="21474845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kitsapgov.com/hs/Pages/HH-Coordinated-Grant-Application-Process.aspx" TargetMode="External"/><Relationship Id="rId2" Type="http://schemas.openxmlformats.org/officeDocument/2006/relationships/hyperlink" Target="https://apply-kitsap.smapply.io/"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www.kitsapgov.com/hs/Pages/HH-Coordinated-Grant-Application-Process.aspx" TargetMode="External"/><Relationship Id="rId2" Type="http://schemas.openxmlformats.org/officeDocument/2006/relationships/hyperlink" Target="https://apply-kitsap.smapply.io/"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pply-kitsap.smapply.io/"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kitsapgov.com/hs/Pages/HH-Coordinated-Grant-Application-Process.aspx"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hyperlink" Target="mailto:Sarah.Lynam@ci.bremerton.wa.us" TargetMode="External"/><Relationship Id="rId3" Type="http://schemas.openxmlformats.org/officeDocument/2006/relationships/hyperlink" Target="mailto:cderenbu@kitsap.gov" TargetMode="External"/><Relationship Id="rId7" Type="http://schemas.openxmlformats.org/officeDocument/2006/relationships/hyperlink" Target="mailto:sbauman@kitsap.gov" TargetMode="External"/><Relationship Id="rId2" Type="http://schemas.openxmlformats.org/officeDocument/2006/relationships/hyperlink" Target="mailto:vmccaslin@kitsap.gov" TargetMode="External"/><Relationship Id="rId1" Type="http://schemas.openxmlformats.org/officeDocument/2006/relationships/slideLayout" Target="../slideLayouts/slideLayout7.xml"/><Relationship Id="rId6" Type="http://schemas.openxmlformats.org/officeDocument/2006/relationships/hyperlink" Target="mailto:btufts@kitsap.gov" TargetMode="External"/><Relationship Id="rId5" Type="http://schemas.openxmlformats.org/officeDocument/2006/relationships/hyperlink" Target="mailto:jwarren@kitsap.gov" TargetMode="External"/><Relationship Id="rId4" Type="http://schemas.openxmlformats.org/officeDocument/2006/relationships/hyperlink" Target="mailto:hshockle@kitsap.gov"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kitsap.gov/hs/Pages/HH-Coordinated-Grant-Application-Process.aspx" TargetMode="External"/><Relationship Id="rId2" Type="http://schemas.openxmlformats.org/officeDocument/2006/relationships/hyperlink" Target="https://www.kitsap.gov/hs/Pages/HH-Coordinated-Grant-Application-Process.aspx"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bwMode="auto"/>
        <p:txBody>
          <a:bodyPr wrap="square" lIns="91440" tIns="45720" rIns="91440" bIns="45720" numCol="1" anchorCtr="0" compatLnSpc="1">
            <a:prstTxWarp prst="textNoShape">
              <a:avLst/>
            </a:prstTxWarp>
          </a:bodyPr>
          <a:lstStyle/>
          <a:p>
            <a:pPr fontAlgn="auto">
              <a:spcAft>
                <a:spcPts val="0"/>
              </a:spcAft>
              <a:defRPr/>
            </a:pPr>
            <a:r>
              <a:rPr lang="en-US" altLang="en-US" sz="7200" dirty="0">
                <a:solidFill>
                  <a:schemeClr val="tx1"/>
                </a:solidFill>
              </a:rPr>
              <a:t>Kitsap Coordinated Grant Application</a:t>
            </a:r>
            <a:br>
              <a:rPr lang="en-US" altLang="en-US" sz="7200" dirty="0">
                <a:solidFill>
                  <a:schemeClr val="tx1"/>
                </a:solidFill>
              </a:rPr>
            </a:br>
            <a:r>
              <a:rPr lang="en-US" altLang="en-US" sz="7200" dirty="0">
                <a:solidFill>
                  <a:schemeClr val="tx1"/>
                </a:solidFill>
              </a:rPr>
              <a:t>2025 for 2026</a:t>
            </a:r>
          </a:p>
        </p:txBody>
      </p:sp>
      <p:sp>
        <p:nvSpPr>
          <p:cNvPr id="8195" name="Rectangle 3"/>
          <p:cNvSpPr>
            <a:spLocks noGrp="1" noChangeArrowheads="1"/>
          </p:cNvSpPr>
          <p:nvPr>
            <p:ph type="subTitle" idx="1"/>
          </p:nvPr>
        </p:nvSpPr>
        <p:spPr>
          <a:xfrm>
            <a:off x="822960" y="4419600"/>
            <a:ext cx="7407275" cy="1752600"/>
          </a:xfrm>
        </p:spPr>
        <p:txBody>
          <a:bodyPr>
            <a:normAutofit/>
          </a:bodyPr>
          <a:lstStyle/>
          <a:p>
            <a:pPr>
              <a:lnSpc>
                <a:spcPct val="90000"/>
              </a:lnSpc>
              <a:buFontTx/>
              <a:buNone/>
            </a:pPr>
            <a:r>
              <a:rPr lang="en-US" altLang="en-US" sz="2800" b="1" dirty="0">
                <a:solidFill>
                  <a:schemeClr val="tx1"/>
                </a:solidFill>
              </a:rPr>
              <a:t>Technical Assistance</a:t>
            </a:r>
          </a:p>
          <a:p>
            <a:r>
              <a:rPr lang="en-US" altLang="en-US" sz="2800" b="1" dirty="0">
                <a:solidFill>
                  <a:schemeClr val="tx1"/>
                </a:solidFill>
              </a:rPr>
              <a:t>SERVICES projects</a:t>
            </a:r>
          </a:p>
          <a:p>
            <a:pPr>
              <a:lnSpc>
                <a:spcPct val="90000"/>
              </a:lnSpc>
              <a:buFontTx/>
              <a:buNone/>
            </a:pPr>
            <a:r>
              <a:rPr lang="en-US" altLang="en-US" sz="2800" b="1" dirty="0">
                <a:solidFill>
                  <a:schemeClr val="tx1"/>
                </a:solidFill>
              </a:rPr>
              <a:t>May 29, 2025</a:t>
            </a:r>
          </a:p>
          <a:p>
            <a:pPr>
              <a:lnSpc>
                <a:spcPct val="90000"/>
              </a:lnSpc>
              <a:buFontTx/>
              <a:buNone/>
            </a:pPr>
            <a:endParaRPr lang="en-US" altLang="en-US"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304800"/>
            <a:ext cx="7499350" cy="781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defRPr/>
            </a:pPr>
            <a:r>
              <a:rPr lang="en-US" altLang="en-US"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Part 1 - Organization Information</a:t>
            </a:r>
          </a:p>
        </p:txBody>
      </p:sp>
      <p:sp>
        <p:nvSpPr>
          <p:cNvPr id="3" name="Content Placeholder 2"/>
          <p:cNvSpPr txBox="1">
            <a:spLocks/>
          </p:cNvSpPr>
          <p:nvPr/>
        </p:nvSpPr>
        <p:spPr bwMode="auto">
          <a:xfrm>
            <a:off x="457200" y="1295400"/>
            <a:ext cx="8229600" cy="4754562"/>
          </a:xfrm>
          <a:prstGeom prst="rect">
            <a:avLst/>
          </a:prstGeom>
          <a:noFill/>
          <a:ln w="9525">
            <a:noFill/>
            <a:miter lim="800000"/>
            <a:headEnd/>
            <a:tailEnd/>
          </a:ln>
        </p:spPr>
        <p:txBody>
          <a:bodyPr/>
          <a:lstStyle/>
          <a:p>
            <a:pPr marL="0" lvl="2">
              <a:spcBef>
                <a:spcPct val="20000"/>
              </a:spcBef>
              <a:defRPr/>
            </a:pPr>
            <a:r>
              <a:rPr lang="en-US" sz="2800" dirty="0">
                <a:solidFill>
                  <a:srgbClr val="C00000"/>
                </a:solidFill>
                <a:latin typeface="+mn-lt"/>
              </a:rPr>
              <a:t>Only submit once for ALL 2026 Coordinated Grant Applications</a:t>
            </a:r>
          </a:p>
          <a:p>
            <a:pPr marL="0" lvl="2">
              <a:spcBef>
                <a:spcPct val="20000"/>
              </a:spcBef>
              <a:defRPr/>
            </a:pPr>
            <a:r>
              <a:rPr lang="en-US" sz="2400" u="sng" dirty="0">
                <a:latin typeface="+mn-lt"/>
              </a:rPr>
              <a:t>Part 1 includes</a:t>
            </a:r>
          </a:p>
          <a:p>
            <a:pPr marL="365125" lvl="2" indent="-282575">
              <a:spcBef>
                <a:spcPts val="600"/>
              </a:spcBef>
              <a:buClr>
                <a:schemeClr val="accent1"/>
              </a:buClr>
              <a:buSzPct val="80000"/>
              <a:buFont typeface="Wingdings 2" pitchFamily="18" charset="2"/>
              <a:buChar char=""/>
              <a:defRPr/>
            </a:pPr>
            <a:r>
              <a:rPr lang="en-US" sz="2400" dirty="0">
                <a:latin typeface="+mn-lt"/>
                <a:cs typeface="+mn-cs"/>
              </a:rPr>
              <a:t>Applicant Organization Information</a:t>
            </a:r>
          </a:p>
          <a:p>
            <a:pPr marL="365125" lvl="2" indent="-282575">
              <a:spcBef>
                <a:spcPts val="600"/>
              </a:spcBef>
              <a:buClr>
                <a:schemeClr val="accent1"/>
              </a:buClr>
              <a:buSzPct val="80000"/>
              <a:buFont typeface="Wingdings 2" pitchFamily="18" charset="2"/>
              <a:buChar char=""/>
              <a:defRPr/>
            </a:pPr>
            <a:r>
              <a:rPr lang="en-US" altLang="en-US" sz="2400" dirty="0">
                <a:latin typeface="+mn-lt"/>
              </a:rPr>
              <a:t>Organizational Chart</a:t>
            </a:r>
          </a:p>
          <a:p>
            <a:pPr marL="365125" lvl="2" indent="-282575">
              <a:spcBef>
                <a:spcPts val="600"/>
              </a:spcBef>
              <a:buClr>
                <a:schemeClr val="accent1"/>
              </a:buClr>
              <a:buSzPct val="80000"/>
              <a:buFont typeface="Wingdings 2" pitchFamily="18" charset="2"/>
              <a:buChar char=""/>
              <a:defRPr/>
            </a:pPr>
            <a:r>
              <a:rPr lang="en-US" altLang="en-US" sz="2400" dirty="0">
                <a:latin typeface="+mn-lt"/>
                <a:cs typeface="+mn-cs"/>
              </a:rPr>
              <a:t>Board Information</a:t>
            </a:r>
          </a:p>
          <a:p>
            <a:pPr marL="365125" lvl="2" indent="-282575">
              <a:spcBef>
                <a:spcPts val="600"/>
              </a:spcBef>
              <a:buClr>
                <a:schemeClr val="accent1"/>
              </a:buClr>
              <a:buSzPct val="80000"/>
              <a:buFont typeface="Wingdings 2" pitchFamily="18" charset="2"/>
              <a:buChar char=""/>
              <a:defRPr/>
            </a:pPr>
            <a:r>
              <a:rPr lang="en-US" altLang="en-US" sz="2400" dirty="0">
                <a:latin typeface="+mn-lt"/>
                <a:cs typeface="+mn-cs"/>
              </a:rPr>
              <a:t>Agency Budgets, Financial Statements &amp; Audit</a:t>
            </a:r>
          </a:p>
          <a:p>
            <a:pPr marL="365125" lvl="2" indent="-282575">
              <a:spcBef>
                <a:spcPts val="600"/>
              </a:spcBef>
              <a:buClr>
                <a:schemeClr val="accent1"/>
              </a:buClr>
              <a:buSzPct val="80000"/>
              <a:buFont typeface="Wingdings 2" pitchFamily="18" charset="2"/>
              <a:buChar char=""/>
              <a:defRPr/>
            </a:pPr>
            <a:r>
              <a:rPr lang="en-US" altLang="en-US" sz="2400" dirty="0">
                <a:latin typeface="+mn-lt"/>
                <a:cs typeface="+mn-cs"/>
              </a:rPr>
              <a:t>Fiscal &amp; Procurement Policies</a:t>
            </a:r>
          </a:p>
          <a:p>
            <a:pPr marL="365125" lvl="2" indent="-282575">
              <a:spcBef>
                <a:spcPts val="600"/>
              </a:spcBef>
              <a:buClr>
                <a:schemeClr val="accent1"/>
              </a:buClr>
              <a:buSzPct val="80000"/>
              <a:buFont typeface="Wingdings 2" pitchFamily="18" charset="2"/>
              <a:buChar char=""/>
              <a:defRPr/>
            </a:pPr>
            <a:r>
              <a:rPr lang="en-US" altLang="en-US" sz="2400" dirty="0">
                <a:latin typeface="+mn-lt"/>
                <a:cs typeface="+mn-cs"/>
              </a:rPr>
              <a:t>Non-Discrimination Policies &amp; Procedures</a:t>
            </a:r>
          </a:p>
          <a:p>
            <a:pPr marL="457200" lvl="3">
              <a:spcBef>
                <a:spcPct val="20000"/>
              </a:spcBef>
              <a:defRPr/>
            </a:pPr>
            <a:endParaRPr lang="en-US" altLang="en-US" sz="2400" dirty="0">
              <a:latin typeface="+mn-lt"/>
            </a:endParaRPr>
          </a:p>
          <a:p>
            <a:pPr marL="342900" lvl="2" indent="-342900">
              <a:spcBef>
                <a:spcPct val="20000"/>
              </a:spcBef>
              <a:defRPr/>
            </a:pPr>
            <a:endParaRPr lang="en-US" sz="2400" dirty="0">
              <a:latin typeface="+mn-lt"/>
            </a:endParaRPr>
          </a:p>
        </p:txBody>
      </p:sp>
    </p:spTree>
    <p:extLst>
      <p:ext uri="{BB962C8B-B14F-4D97-AF65-F5344CB8AC3E}">
        <p14:creationId xmlns:p14="http://schemas.microsoft.com/office/powerpoint/2010/main" val="2527162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90600" y="76200"/>
            <a:ext cx="8153400" cy="822325"/>
          </a:xfrm>
          <a:prstGeom prst="rect">
            <a:avLst/>
          </a:prstGeom>
        </p:spPr>
        <p:txBody>
          <a:bodyPr anchor="ctr">
            <a:normAutofit fontScale="97500"/>
          </a:bodyPr>
          <a:lstStyle>
            <a:lvl1pPr algn="l" rtl="0" eaLnBrk="0" fontAlgn="base" hangingPunct="0">
              <a:spcBef>
                <a:spcPct val="0"/>
              </a:spcBef>
              <a:spcAft>
                <a:spcPct val="0"/>
              </a:spcAft>
              <a:defRPr sz="4300" kern="1200">
                <a:solidFill>
                  <a:srgbClr val="696D52"/>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D52"/>
                </a:solidFill>
                <a:latin typeface="Gill Sans MT" pitchFamily="34" charset="0"/>
              </a:defRPr>
            </a:lvl2pPr>
            <a:lvl3pPr algn="l" rtl="0" eaLnBrk="0" fontAlgn="base" hangingPunct="0">
              <a:spcBef>
                <a:spcPct val="0"/>
              </a:spcBef>
              <a:spcAft>
                <a:spcPct val="0"/>
              </a:spcAft>
              <a:defRPr sz="4300">
                <a:solidFill>
                  <a:srgbClr val="696D52"/>
                </a:solidFill>
                <a:latin typeface="Gill Sans MT" pitchFamily="34" charset="0"/>
              </a:defRPr>
            </a:lvl3pPr>
            <a:lvl4pPr algn="l" rtl="0" eaLnBrk="0" fontAlgn="base" hangingPunct="0">
              <a:spcBef>
                <a:spcPct val="0"/>
              </a:spcBef>
              <a:spcAft>
                <a:spcPct val="0"/>
              </a:spcAft>
              <a:defRPr sz="4300">
                <a:solidFill>
                  <a:srgbClr val="696D52"/>
                </a:solidFill>
                <a:latin typeface="Gill Sans MT" pitchFamily="34" charset="0"/>
              </a:defRPr>
            </a:lvl4pPr>
            <a:lvl5pPr algn="l" rtl="0" eaLnBrk="0" fontAlgn="base" hangingPunct="0">
              <a:spcBef>
                <a:spcPct val="0"/>
              </a:spcBef>
              <a:spcAft>
                <a:spcPct val="0"/>
              </a:spcAft>
              <a:defRPr sz="4300">
                <a:solidFill>
                  <a:srgbClr val="696D52"/>
                </a:solidFill>
                <a:latin typeface="Gill Sans MT" pitchFamily="34" charset="0"/>
              </a:defRPr>
            </a:lvl5pPr>
            <a:lvl6pPr marL="457200" algn="l" rtl="0" fontAlgn="base">
              <a:spcBef>
                <a:spcPct val="0"/>
              </a:spcBef>
              <a:spcAft>
                <a:spcPct val="0"/>
              </a:spcAft>
              <a:defRPr sz="4300">
                <a:solidFill>
                  <a:srgbClr val="696D52"/>
                </a:solidFill>
                <a:latin typeface="Gill Sans MT" pitchFamily="34" charset="0"/>
              </a:defRPr>
            </a:lvl6pPr>
            <a:lvl7pPr marL="914400" algn="l" rtl="0" fontAlgn="base">
              <a:spcBef>
                <a:spcPct val="0"/>
              </a:spcBef>
              <a:spcAft>
                <a:spcPct val="0"/>
              </a:spcAft>
              <a:defRPr sz="4300">
                <a:solidFill>
                  <a:srgbClr val="696D52"/>
                </a:solidFill>
                <a:latin typeface="Gill Sans MT" pitchFamily="34" charset="0"/>
              </a:defRPr>
            </a:lvl7pPr>
            <a:lvl8pPr marL="1371600" algn="l" rtl="0" fontAlgn="base">
              <a:spcBef>
                <a:spcPct val="0"/>
              </a:spcBef>
              <a:spcAft>
                <a:spcPct val="0"/>
              </a:spcAft>
              <a:defRPr sz="4300">
                <a:solidFill>
                  <a:srgbClr val="696D52"/>
                </a:solidFill>
                <a:latin typeface="Gill Sans MT" pitchFamily="34" charset="0"/>
              </a:defRPr>
            </a:lvl8pPr>
            <a:lvl9pPr marL="1828800" algn="l" rtl="0" fontAlgn="base">
              <a:spcBef>
                <a:spcPct val="0"/>
              </a:spcBef>
              <a:spcAft>
                <a:spcPct val="0"/>
              </a:spcAft>
              <a:defRPr sz="4300">
                <a:solidFill>
                  <a:srgbClr val="696D52"/>
                </a:solidFill>
                <a:latin typeface="Gill Sans MT" pitchFamily="34" charset="0"/>
              </a:defRPr>
            </a:lvl9pPr>
            <a:extLst/>
          </a:lstStyle>
          <a:p>
            <a:pPr eaLnBrk="1" hangingPunct="1">
              <a:defRPr/>
            </a:pPr>
            <a:endParaRPr lang="en-US" sz="3200" dirty="0">
              <a:solidFill>
                <a:schemeClr val="tx1"/>
              </a:solidFill>
              <a:effectLst/>
            </a:endParaRPr>
          </a:p>
          <a:p>
            <a:pPr eaLnBrk="1" hangingPunct="1">
              <a:defRPr/>
            </a:pPr>
            <a:endParaRPr lang="en-US" sz="3200" dirty="0">
              <a:solidFill>
                <a:schemeClr val="tx1"/>
              </a:solidFill>
              <a:effectLst/>
            </a:endParaRPr>
          </a:p>
        </p:txBody>
      </p:sp>
      <p:sp>
        <p:nvSpPr>
          <p:cNvPr id="3" name="Content Placeholder 2"/>
          <p:cNvSpPr txBox="1">
            <a:spLocks/>
          </p:cNvSpPr>
          <p:nvPr/>
        </p:nvSpPr>
        <p:spPr bwMode="auto">
          <a:xfrm>
            <a:off x="381000" y="1226126"/>
            <a:ext cx="7620000" cy="5403273"/>
          </a:xfrm>
          <a:prstGeom prst="rect">
            <a:avLst/>
          </a:prstGeom>
          <a:noFill/>
          <a:ln w="9525">
            <a:noFill/>
            <a:miter lim="800000"/>
            <a:headEnd/>
            <a:tailEnd/>
          </a:ln>
        </p:spPr>
        <p:txBody>
          <a:bodyPr/>
          <a:lstStyle/>
          <a:p>
            <a:pPr marL="82550">
              <a:spcBef>
                <a:spcPct val="20000"/>
              </a:spcBef>
              <a:buClr>
                <a:schemeClr val="accent1"/>
              </a:buClr>
              <a:buSzPct val="80000"/>
              <a:defRPr/>
            </a:pPr>
            <a:r>
              <a:rPr lang="en-US" sz="2400" dirty="0">
                <a:solidFill>
                  <a:srgbClr val="C00000"/>
                </a:solidFill>
              </a:rPr>
              <a:t>Submit ONE Part 2 Application for EACH project. </a:t>
            </a:r>
          </a:p>
          <a:p>
            <a:pPr marL="82550">
              <a:spcBef>
                <a:spcPct val="20000"/>
              </a:spcBef>
              <a:buClr>
                <a:schemeClr val="accent1"/>
              </a:buClr>
              <a:buSzPct val="80000"/>
              <a:defRPr/>
            </a:pPr>
            <a:endParaRPr lang="en-US" altLang="en-US" sz="2400" dirty="0">
              <a:latin typeface="+mn-lt"/>
            </a:endParaRPr>
          </a:p>
          <a:p>
            <a:pPr marL="82550">
              <a:spcBef>
                <a:spcPct val="20000"/>
              </a:spcBef>
              <a:buClr>
                <a:schemeClr val="accent1"/>
              </a:buClr>
              <a:buSzPct val="80000"/>
              <a:defRPr/>
            </a:pPr>
            <a:r>
              <a:rPr lang="en-US" altLang="en-US" sz="2200" dirty="0">
                <a:latin typeface="+mn-lt"/>
              </a:rPr>
              <a:t>Part 2, Project Information Application, is divided into 5 tasks:</a:t>
            </a:r>
          </a:p>
          <a:p>
            <a:pPr marL="82550">
              <a:spcBef>
                <a:spcPct val="20000"/>
              </a:spcBef>
              <a:buClr>
                <a:schemeClr val="accent1"/>
              </a:buClr>
              <a:buSzPct val="80000"/>
              <a:defRPr/>
            </a:pPr>
            <a:endParaRPr lang="en-US" altLang="en-US" sz="2200" dirty="0">
              <a:latin typeface="+mn-lt"/>
            </a:endParaRPr>
          </a:p>
          <a:p>
            <a:pPr marL="539750" indent="-457200">
              <a:spcBef>
                <a:spcPct val="20000"/>
              </a:spcBef>
              <a:buClr>
                <a:schemeClr val="accent1"/>
              </a:buClr>
              <a:buSzPct val="80000"/>
              <a:buFont typeface="+mj-lt"/>
              <a:buAutoNum type="arabicPeriod"/>
              <a:defRPr/>
            </a:pPr>
            <a:r>
              <a:rPr lang="en-US" altLang="en-US" sz="2200" dirty="0">
                <a:latin typeface="+mn-lt"/>
              </a:rPr>
              <a:t>Pre-Application Identified Funding Sources </a:t>
            </a:r>
          </a:p>
          <a:p>
            <a:pPr marL="539750" indent="-457200">
              <a:spcBef>
                <a:spcPct val="20000"/>
              </a:spcBef>
              <a:buClr>
                <a:schemeClr val="accent1"/>
              </a:buClr>
              <a:buSzPct val="80000"/>
              <a:buFont typeface="+mj-lt"/>
              <a:buAutoNum type="arabicPeriod"/>
              <a:defRPr/>
            </a:pPr>
            <a:r>
              <a:rPr lang="en-US" altLang="en-US" sz="2200" dirty="0">
                <a:latin typeface="+mn-lt"/>
              </a:rPr>
              <a:t>Program Description and Narrative 2026</a:t>
            </a:r>
          </a:p>
          <a:p>
            <a:pPr marL="539750" indent="-457200">
              <a:spcBef>
                <a:spcPct val="20000"/>
              </a:spcBef>
              <a:buClr>
                <a:schemeClr val="accent1"/>
              </a:buClr>
              <a:buSzPct val="80000"/>
              <a:buFont typeface="+mj-lt"/>
              <a:buAutoNum type="arabicPeriod"/>
              <a:defRPr/>
            </a:pPr>
            <a:r>
              <a:rPr lang="en-US" altLang="en-US" sz="2200" dirty="0">
                <a:latin typeface="+mn-lt"/>
              </a:rPr>
              <a:t>Need and Population 2026</a:t>
            </a:r>
          </a:p>
          <a:p>
            <a:pPr marL="539750" indent="-457200">
              <a:spcBef>
                <a:spcPct val="20000"/>
              </a:spcBef>
              <a:buClr>
                <a:schemeClr val="accent1"/>
              </a:buClr>
              <a:buSzPct val="80000"/>
              <a:buFont typeface="+mj-lt"/>
              <a:buAutoNum type="arabicPeriod"/>
              <a:defRPr/>
            </a:pPr>
            <a:r>
              <a:rPr lang="en-US" altLang="en-US" sz="2200" dirty="0">
                <a:latin typeface="+mn-lt"/>
              </a:rPr>
              <a:t>Financial Information</a:t>
            </a:r>
          </a:p>
          <a:p>
            <a:pPr marL="539750" indent="-457200">
              <a:spcBef>
                <a:spcPct val="20000"/>
              </a:spcBef>
              <a:buClr>
                <a:schemeClr val="accent1"/>
              </a:buClr>
              <a:buSzPct val="80000"/>
              <a:buFont typeface="+mj-lt"/>
              <a:buAutoNum type="arabicPeriod"/>
              <a:defRPr/>
            </a:pPr>
            <a:r>
              <a:rPr lang="en-US" altLang="en-US" sz="2200" dirty="0">
                <a:latin typeface="+mn-lt"/>
              </a:rPr>
              <a:t>Program Attachments</a:t>
            </a:r>
          </a:p>
        </p:txBody>
      </p:sp>
      <p:sp>
        <p:nvSpPr>
          <p:cNvPr id="4" name="Rectangle 2"/>
          <p:cNvSpPr txBox="1">
            <a:spLocks noChangeArrowheads="1"/>
          </p:cNvSpPr>
          <p:nvPr/>
        </p:nvSpPr>
        <p:spPr bwMode="auto">
          <a:xfrm>
            <a:off x="457200" y="235526"/>
            <a:ext cx="8305800" cy="990600"/>
          </a:xfrm>
          <a:prstGeom prst="rect">
            <a:avLst/>
          </a:prstGeom>
        </p:spPr>
        <p:txBody>
          <a:bodyPr anchor="ctr">
            <a:noAutofit/>
          </a:bodyPr>
          <a:lstStyle>
            <a:lvl1pPr algn="l" rtl="0" eaLnBrk="0" fontAlgn="base" hangingPunct="0">
              <a:spcBef>
                <a:spcPct val="0"/>
              </a:spcBef>
              <a:spcAft>
                <a:spcPct val="0"/>
              </a:spcAft>
              <a:defRPr sz="4300" kern="1200">
                <a:solidFill>
                  <a:srgbClr val="696D52"/>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D52"/>
                </a:solidFill>
                <a:latin typeface="Gill Sans MT" pitchFamily="34" charset="0"/>
              </a:defRPr>
            </a:lvl2pPr>
            <a:lvl3pPr algn="l" rtl="0" eaLnBrk="0" fontAlgn="base" hangingPunct="0">
              <a:spcBef>
                <a:spcPct val="0"/>
              </a:spcBef>
              <a:spcAft>
                <a:spcPct val="0"/>
              </a:spcAft>
              <a:defRPr sz="4300">
                <a:solidFill>
                  <a:srgbClr val="696D52"/>
                </a:solidFill>
                <a:latin typeface="Gill Sans MT" pitchFamily="34" charset="0"/>
              </a:defRPr>
            </a:lvl3pPr>
            <a:lvl4pPr algn="l" rtl="0" eaLnBrk="0" fontAlgn="base" hangingPunct="0">
              <a:spcBef>
                <a:spcPct val="0"/>
              </a:spcBef>
              <a:spcAft>
                <a:spcPct val="0"/>
              </a:spcAft>
              <a:defRPr sz="4300">
                <a:solidFill>
                  <a:srgbClr val="696D52"/>
                </a:solidFill>
                <a:latin typeface="Gill Sans MT" pitchFamily="34" charset="0"/>
              </a:defRPr>
            </a:lvl4pPr>
            <a:lvl5pPr algn="l" rtl="0" eaLnBrk="0" fontAlgn="base" hangingPunct="0">
              <a:spcBef>
                <a:spcPct val="0"/>
              </a:spcBef>
              <a:spcAft>
                <a:spcPct val="0"/>
              </a:spcAft>
              <a:defRPr sz="4300">
                <a:solidFill>
                  <a:srgbClr val="696D52"/>
                </a:solidFill>
                <a:latin typeface="Gill Sans MT" pitchFamily="34" charset="0"/>
              </a:defRPr>
            </a:lvl5pPr>
            <a:lvl6pPr marL="457200" algn="l" rtl="0" fontAlgn="base">
              <a:spcBef>
                <a:spcPct val="0"/>
              </a:spcBef>
              <a:spcAft>
                <a:spcPct val="0"/>
              </a:spcAft>
              <a:defRPr sz="4300">
                <a:solidFill>
                  <a:srgbClr val="696D52"/>
                </a:solidFill>
                <a:latin typeface="Gill Sans MT" pitchFamily="34" charset="0"/>
              </a:defRPr>
            </a:lvl6pPr>
            <a:lvl7pPr marL="914400" algn="l" rtl="0" fontAlgn="base">
              <a:spcBef>
                <a:spcPct val="0"/>
              </a:spcBef>
              <a:spcAft>
                <a:spcPct val="0"/>
              </a:spcAft>
              <a:defRPr sz="4300">
                <a:solidFill>
                  <a:srgbClr val="696D52"/>
                </a:solidFill>
                <a:latin typeface="Gill Sans MT" pitchFamily="34" charset="0"/>
              </a:defRPr>
            </a:lvl7pPr>
            <a:lvl8pPr marL="1371600" algn="l" rtl="0" fontAlgn="base">
              <a:spcBef>
                <a:spcPct val="0"/>
              </a:spcBef>
              <a:spcAft>
                <a:spcPct val="0"/>
              </a:spcAft>
              <a:defRPr sz="4300">
                <a:solidFill>
                  <a:srgbClr val="696D52"/>
                </a:solidFill>
                <a:latin typeface="Gill Sans MT" pitchFamily="34" charset="0"/>
              </a:defRPr>
            </a:lvl8pPr>
            <a:lvl9pPr marL="1828800" algn="l" rtl="0" fontAlgn="base">
              <a:spcBef>
                <a:spcPct val="0"/>
              </a:spcBef>
              <a:spcAft>
                <a:spcPct val="0"/>
              </a:spcAft>
              <a:defRPr sz="4300">
                <a:solidFill>
                  <a:srgbClr val="696D52"/>
                </a:solidFill>
                <a:latin typeface="Gill Sans MT" pitchFamily="34" charset="0"/>
              </a:defRPr>
            </a:lvl9pPr>
            <a:extLst/>
          </a:lstStyle>
          <a:p>
            <a:pPr eaLnBrk="1" fontAlgn="auto" hangingPunct="1">
              <a:spcAft>
                <a:spcPts val="0"/>
              </a:spcAft>
              <a:defRPr/>
            </a:pPr>
            <a:r>
              <a:rPr lang="en-US" sz="4400"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Part 2 – Project Information</a:t>
            </a:r>
          </a:p>
        </p:txBody>
      </p:sp>
    </p:spTree>
    <p:extLst>
      <p:ext uri="{BB962C8B-B14F-4D97-AF65-F5344CB8AC3E}">
        <p14:creationId xmlns:p14="http://schemas.microsoft.com/office/powerpoint/2010/main" val="2254174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90600" y="76200"/>
            <a:ext cx="8153400" cy="822325"/>
          </a:xfrm>
          <a:prstGeom prst="rect">
            <a:avLst/>
          </a:prstGeom>
        </p:spPr>
        <p:txBody>
          <a:bodyPr anchor="ctr">
            <a:normAutofit fontScale="97500"/>
          </a:bodyPr>
          <a:lstStyle>
            <a:lvl1pPr algn="l" rtl="0" eaLnBrk="0" fontAlgn="base" hangingPunct="0">
              <a:spcBef>
                <a:spcPct val="0"/>
              </a:spcBef>
              <a:spcAft>
                <a:spcPct val="0"/>
              </a:spcAft>
              <a:defRPr sz="4300" kern="1200">
                <a:solidFill>
                  <a:srgbClr val="696D52"/>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D52"/>
                </a:solidFill>
                <a:latin typeface="Gill Sans MT" pitchFamily="34" charset="0"/>
              </a:defRPr>
            </a:lvl2pPr>
            <a:lvl3pPr algn="l" rtl="0" eaLnBrk="0" fontAlgn="base" hangingPunct="0">
              <a:spcBef>
                <a:spcPct val="0"/>
              </a:spcBef>
              <a:spcAft>
                <a:spcPct val="0"/>
              </a:spcAft>
              <a:defRPr sz="4300">
                <a:solidFill>
                  <a:srgbClr val="696D52"/>
                </a:solidFill>
                <a:latin typeface="Gill Sans MT" pitchFamily="34" charset="0"/>
              </a:defRPr>
            </a:lvl3pPr>
            <a:lvl4pPr algn="l" rtl="0" eaLnBrk="0" fontAlgn="base" hangingPunct="0">
              <a:spcBef>
                <a:spcPct val="0"/>
              </a:spcBef>
              <a:spcAft>
                <a:spcPct val="0"/>
              </a:spcAft>
              <a:defRPr sz="4300">
                <a:solidFill>
                  <a:srgbClr val="696D52"/>
                </a:solidFill>
                <a:latin typeface="Gill Sans MT" pitchFamily="34" charset="0"/>
              </a:defRPr>
            </a:lvl4pPr>
            <a:lvl5pPr algn="l" rtl="0" eaLnBrk="0" fontAlgn="base" hangingPunct="0">
              <a:spcBef>
                <a:spcPct val="0"/>
              </a:spcBef>
              <a:spcAft>
                <a:spcPct val="0"/>
              </a:spcAft>
              <a:defRPr sz="4300">
                <a:solidFill>
                  <a:srgbClr val="696D52"/>
                </a:solidFill>
                <a:latin typeface="Gill Sans MT" pitchFamily="34" charset="0"/>
              </a:defRPr>
            </a:lvl5pPr>
            <a:lvl6pPr marL="457200" algn="l" rtl="0" fontAlgn="base">
              <a:spcBef>
                <a:spcPct val="0"/>
              </a:spcBef>
              <a:spcAft>
                <a:spcPct val="0"/>
              </a:spcAft>
              <a:defRPr sz="4300">
                <a:solidFill>
                  <a:srgbClr val="696D52"/>
                </a:solidFill>
                <a:latin typeface="Gill Sans MT" pitchFamily="34" charset="0"/>
              </a:defRPr>
            </a:lvl6pPr>
            <a:lvl7pPr marL="914400" algn="l" rtl="0" fontAlgn="base">
              <a:spcBef>
                <a:spcPct val="0"/>
              </a:spcBef>
              <a:spcAft>
                <a:spcPct val="0"/>
              </a:spcAft>
              <a:defRPr sz="4300">
                <a:solidFill>
                  <a:srgbClr val="696D52"/>
                </a:solidFill>
                <a:latin typeface="Gill Sans MT" pitchFamily="34" charset="0"/>
              </a:defRPr>
            </a:lvl7pPr>
            <a:lvl8pPr marL="1371600" algn="l" rtl="0" fontAlgn="base">
              <a:spcBef>
                <a:spcPct val="0"/>
              </a:spcBef>
              <a:spcAft>
                <a:spcPct val="0"/>
              </a:spcAft>
              <a:defRPr sz="4300">
                <a:solidFill>
                  <a:srgbClr val="696D52"/>
                </a:solidFill>
                <a:latin typeface="Gill Sans MT" pitchFamily="34" charset="0"/>
              </a:defRPr>
            </a:lvl8pPr>
            <a:lvl9pPr marL="1828800" algn="l" rtl="0" fontAlgn="base">
              <a:spcBef>
                <a:spcPct val="0"/>
              </a:spcBef>
              <a:spcAft>
                <a:spcPct val="0"/>
              </a:spcAft>
              <a:defRPr sz="4300">
                <a:solidFill>
                  <a:srgbClr val="696D52"/>
                </a:solidFill>
                <a:latin typeface="Gill Sans MT" pitchFamily="34" charset="0"/>
              </a:defRPr>
            </a:lvl9pPr>
            <a:extLst/>
          </a:lstStyle>
          <a:p>
            <a:pPr eaLnBrk="1" hangingPunct="1">
              <a:defRPr/>
            </a:pPr>
            <a:endParaRPr lang="en-US" sz="3200" dirty="0">
              <a:solidFill>
                <a:schemeClr val="tx1"/>
              </a:solidFill>
              <a:effectLst/>
            </a:endParaRPr>
          </a:p>
          <a:p>
            <a:pPr eaLnBrk="1" hangingPunct="1">
              <a:defRPr/>
            </a:pPr>
            <a:endParaRPr lang="en-US" sz="3200" dirty="0">
              <a:solidFill>
                <a:schemeClr val="tx1"/>
              </a:solidFill>
              <a:effectLst/>
            </a:endParaRPr>
          </a:p>
        </p:txBody>
      </p:sp>
      <p:sp>
        <p:nvSpPr>
          <p:cNvPr id="3" name="Content Placeholder 2"/>
          <p:cNvSpPr txBox="1">
            <a:spLocks/>
          </p:cNvSpPr>
          <p:nvPr/>
        </p:nvSpPr>
        <p:spPr bwMode="auto">
          <a:xfrm>
            <a:off x="381000" y="1226126"/>
            <a:ext cx="7620000" cy="5403273"/>
          </a:xfrm>
          <a:prstGeom prst="rect">
            <a:avLst/>
          </a:prstGeom>
          <a:noFill/>
          <a:ln w="9525">
            <a:noFill/>
            <a:miter lim="800000"/>
            <a:headEnd/>
            <a:tailEnd/>
          </a:ln>
        </p:spPr>
        <p:txBody>
          <a:bodyPr/>
          <a:lstStyle/>
          <a:p>
            <a:pPr marL="539750" indent="-457200">
              <a:spcBef>
                <a:spcPts val="600"/>
              </a:spcBef>
              <a:buClr>
                <a:schemeClr val="accent1"/>
              </a:buClr>
              <a:buSzPct val="80000"/>
              <a:buFont typeface="+mj-lt"/>
              <a:buAutoNum type="arabicPeriod" startAt="2"/>
              <a:defRPr/>
            </a:pPr>
            <a:r>
              <a:rPr lang="en-US" altLang="en-US" sz="2800" dirty="0">
                <a:latin typeface="+mn-lt"/>
                <a:cs typeface="+mn-cs"/>
              </a:rPr>
              <a:t>Program Description and Narrative 2026</a:t>
            </a:r>
          </a:p>
          <a:p>
            <a:pPr marL="882650" lvl="1" indent="-342900">
              <a:spcBef>
                <a:spcPct val="20000"/>
              </a:spcBef>
              <a:buClr>
                <a:schemeClr val="accent1"/>
              </a:buClr>
              <a:buSzPct val="100000"/>
              <a:buFont typeface="Arial" panose="020B0604020202020204" pitchFamily="34" charset="0"/>
              <a:buChar char="•"/>
              <a:defRPr/>
            </a:pPr>
            <a:r>
              <a:rPr lang="en-US" altLang="en-US" sz="2000" dirty="0">
                <a:latin typeface="+mn-lt"/>
              </a:rPr>
              <a:t>Program Information – location, service area, number served</a:t>
            </a:r>
          </a:p>
          <a:p>
            <a:pPr marL="882650" lvl="1" indent="-342900">
              <a:spcBef>
                <a:spcPct val="20000"/>
              </a:spcBef>
              <a:buClr>
                <a:schemeClr val="accent1"/>
              </a:buClr>
              <a:buSzPct val="100000"/>
              <a:buFont typeface="Arial" panose="020B0604020202020204" pitchFamily="34" charset="0"/>
              <a:buChar char="•"/>
              <a:defRPr/>
            </a:pPr>
            <a:r>
              <a:rPr lang="en-US" altLang="en-US" sz="2000" dirty="0">
                <a:latin typeface="+mn-lt"/>
              </a:rPr>
              <a:t>Funding Request and What the Funding Will Be Used For</a:t>
            </a:r>
          </a:p>
          <a:p>
            <a:pPr marL="882650" lvl="1" indent="-342900">
              <a:spcBef>
                <a:spcPct val="20000"/>
              </a:spcBef>
              <a:buClr>
                <a:schemeClr val="accent1"/>
              </a:buClr>
              <a:buSzPct val="100000"/>
              <a:buFont typeface="Arial" panose="020B0604020202020204" pitchFamily="34" charset="0"/>
              <a:buChar char="•"/>
              <a:defRPr/>
            </a:pPr>
            <a:r>
              <a:rPr lang="en-US" altLang="en-US" sz="2000" dirty="0">
                <a:latin typeface="+mn-lt"/>
              </a:rPr>
              <a:t>Contact Information</a:t>
            </a:r>
          </a:p>
          <a:p>
            <a:pPr marL="882650" lvl="1" indent="-342900">
              <a:spcBef>
                <a:spcPct val="20000"/>
              </a:spcBef>
              <a:buClr>
                <a:schemeClr val="accent1"/>
              </a:buClr>
              <a:buSzPct val="100000"/>
              <a:buFont typeface="Arial" panose="020B0604020202020204" pitchFamily="34" charset="0"/>
              <a:buChar char="•"/>
              <a:defRPr/>
            </a:pPr>
            <a:r>
              <a:rPr lang="en-US" altLang="en-US" sz="2000" dirty="0">
                <a:latin typeface="+mn-lt"/>
              </a:rPr>
              <a:t>Type of Program and Program Summary</a:t>
            </a:r>
          </a:p>
          <a:p>
            <a:pPr marL="882650" lvl="1" indent="-342900">
              <a:spcBef>
                <a:spcPct val="20000"/>
              </a:spcBef>
              <a:buClr>
                <a:schemeClr val="accent1"/>
              </a:buClr>
              <a:buSzPct val="100000"/>
              <a:buFont typeface="Arial" panose="020B0604020202020204" pitchFamily="34" charset="0"/>
              <a:buChar char="•"/>
              <a:defRPr/>
            </a:pPr>
            <a:r>
              <a:rPr lang="en-US" altLang="en-US" sz="2000" dirty="0">
                <a:latin typeface="+mn-lt"/>
              </a:rPr>
              <a:t>Program History, Challenges and Best Practices</a:t>
            </a:r>
          </a:p>
          <a:p>
            <a:pPr marL="882650" lvl="1" indent="-342900">
              <a:spcBef>
                <a:spcPct val="20000"/>
              </a:spcBef>
              <a:buClr>
                <a:schemeClr val="accent1"/>
              </a:buClr>
              <a:buSzPct val="100000"/>
              <a:buFont typeface="Arial" panose="020B0604020202020204" pitchFamily="34" charset="0"/>
              <a:buChar char="•"/>
              <a:defRPr/>
            </a:pPr>
            <a:r>
              <a:rPr lang="en-US" altLang="en-US" sz="2000" dirty="0">
                <a:latin typeface="+mn-lt"/>
              </a:rPr>
              <a:t>Program Staff</a:t>
            </a:r>
          </a:p>
          <a:p>
            <a:pPr marL="882650" lvl="1" indent="-342900">
              <a:spcBef>
                <a:spcPct val="20000"/>
              </a:spcBef>
              <a:buClr>
                <a:schemeClr val="accent1"/>
              </a:buClr>
              <a:buSzPct val="100000"/>
              <a:buFont typeface="Arial" panose="020B0604020202020204" pitchFamily="34" charset="0"/>
              <a:buChar char="•"/>
              <a:defRPr/>
            </a:pPr>
            <a:r>
              <a:rPr lang="en-US" altLang="en-US" sz="2000" dirty="0">
                <a:latin typeface="+mn-lt"/>
              </a:rPr>
              <a:t>Complaint Process</a:t>
            </a:r>
          </a:p>
          <a:p>
            <a:pPr marL="882650" lvl="1" indent="-342900">
              <a:spcBef>
                <a:spcPct val="20000"/>
              </a:spcBef>
              <a:buClr>
                <a:schemeClr val="accent1"/>
              </a:buClr>
              <a:buSzPct val="100000"/>
              <a:buFont typeface="Arial" panose="020B0604020202020204" pitchFamily="34" charset="0"/>
              <a:buChar char="•"/>
              <a:defRPr/>
            </a:pPr>
            <a:r>
              <a:rPr lang="en-US" altLang="en-US" sz="2000" dirty="0">
                <a:latin typeface="+mn-lt"/>
              </a:rPr>
              <a:t>Access to Care</a:t>
            </a:r>
          </a:p>
          <a:p>
            <a:pPr marL="882650" lvl="1" indent="-342900">
              <a:spcBef>
                <a:spcPct val="20000"/>
              </a:spcBef>
              <a:buClr>
                <a:schemeClr val="accent1"/>
              </a:buClr>
              <a:buSzPct val="100000"/>
              <a:buFont typeface="Arial" panose="020B0604020202020204" pitchFamily="34" charset="0"/>
              <a:buChar char="•"/>
              <a:defRPr/>
            </a:pPr>
            <a:r>
              <a:rPr lang="en-US" altLang="en-US" sz="2000" dirty="0">
                <a:latin typeface="+mn-lt"/>
              </a:rPr>
              <a:t>Advancing Equality</a:t>
            </a:r>
          </a:p>
          <a:p>
            <a:pPr marL="996950" lvl="1" indent="-457200">
              <a:spcBef>
                <a:spcPct val="20000"/>
              </a:spcBef>
              <a:buClr>
                <a:schemeClr val="accent1"/>
              </a:buClr>
              <a:buSzPct val="100000"/>
              <a:buFont typeface="Arial" panose="020B0604020202020204" pitchFamily="34" charset="0"/>
              <a:buChar char="•"/>
              <a:defRPr/>
            </a:pPr>
            <a:endParaRPr lang="en-US" altLang="en-US" sz="2000" dirty="0">
              <a:latin typeface="+mn-lt"/>
            </a:endParaRPr>
          </a:p>
        </p:txBody>
      </p:sp>
      <p:sp>
        <p:nvSpPr>
          <p:cNvPr id="4" name="Rectangle 2"/>
          <p:cNvSpPr txBox="1">
            <a:spLocks noChangeArrowheads="1"/>
          </p:cNvSpPr>
          <p:nvPr/>
        </p:nvSpPr>
        <p:spPr bwMode="auto">
          <a:xfrm>
            <a:off x="457200" y="235526"/>
            <a:ext cx="8305800" cy="990600"/>
          </a:xfrm>
          <a:prstGeom prst="rect">
            <a:avLst/>
          </a:prstGeom>
        </p:spPr>
        <p:txBody>
          <a:bodyPr anchor="ctr">
            <a:noAutofit/>
          </a:bodyPr>
          <a:lstStyle>
            <a:lvl1pPr algn="l" rtl="0" eaLnBrk="0" fontAlgn="base" hangingPunct="0">
              <a:spcBef>
                <a:spcPct val="0"/>
              </a:spcBef>
              <a:spcAft>
                <a:spcPct val="0"/>
              </a:spcAft>
              <a:defRPr sz="4300" kern="1200">
                <a:solidFill>
                  <a:srgbClr val="696D52"/>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D52"/>
                </a:solidFill>
                <a:latin typeface="Gill Sans MT" pitchFamily="34" charset="0"/>
              </a:defRPr>
            </a:lvl2pPr>
            <a:lvl3pPr algn="l" rtl="0" eaLnBrk="0" fontAlgn="base" hangingPunct="0">
              <a:spcBef>
                <a:spcPct val="0"/>
              </a:spcBef>
              <a:spcAft>
                <a:spcPct val="0"/>
              </a:spcAft>
              <a:defRPr sz="4300">
                <a:solidFill>
                  <a:srgbClr val="696D52"/>
                </a:solidFill>
                <a:latin typeface="Gill Sans MT" pitchFamily="34" charset="0"/>
              </a:defRPr>
            </a:lvl3pPr>
            <a:lvl4pPr algn="l" rtl="0" eaLnBrk="0" fontAlgn="base" hangingPunct="0">
              <a:spcBef>
                <a:spcPct val="0"/>
              </a:spcBef>
              <a:spcAft>
                <a:spcPct val="0"/>
              </a:spcAft>
              <a:defRPr sz="4300">
                <a:solidFill>
                  <a:srgbClr val="696D52"/>
                </a:solidFill>
                <a:latin typeface="Gill Sans MT" pitchFamily="34" charset="0"/>
              </a:defRPr>
            </a:lvl4pPr>
            <a:lvl5pPr algn="l" rtl="0" eaLnBrk="0" fontAlgn="base" hangingPunct="0">
              <a:spcBef>
                <a:spcPct val="0"/>
              </a:spcBef>
              <a:spcAft>
                <a:spcPct val="0"/>
              </a:spcAft>
              <a:defRPr sz="4300">
                <a:solidFill>
                  <a:srgbClr val="696D52"/>
                </a:solidFill>
                <a:latin typeface="Gill Sans MT" pitchFamily="34" charset="0"/>
              </a:defRPr>
            </a:lvl5pPr>
            <a:lvl6pPr marL="457200" algn="l" rtl="0" fontAlgn="base">
              <a:spcBef>
                <a:spcPct val="0"/>
              </a:spcBef>
              <a:spcAft>
                <a:spcPct val="0"/>
              </a:spcAft>
              <a:defRPr sz="4300">
                <a:solidFill>
                  <a:srgbClr val="696D52"/>
                </a:solidFill>
                <a:latin typeface="Gill Sans MT" pitchFamily="34" charset="0"/>
              </a:defRPr>
            </a:lvl6pPr>
            <a:lvl7pPr marL="914400" algn="l" rtl="0" fontAlgn="base">
              <a:spcBef>
                <a:spcPct val="0"/>
              </a:spcBef>
              <a:spcAft>
                <a:spcPct val="0"/>
              </a:spcAft>
              <a:defRPr sz="4300">
                <a:solidFill>
                  <a:srgbClr val="696D52"/>
                </a:solidFill>
                <a:latin typeface="Gill Sans MT" pitchFamily="34" charset="0"/>
              </a:defRPr>
            </a:lvl7pPr>
            <a:lvl8pPr marL="1371600" algn="l" rtl="0" fontAlgn="base">
              <a:spcBef>
                <a:spcPct val="0"/>
              </a:spcBef>
              <a:spcAft>
                <a:spcPct val="0"/>
              </a:spcAft>
              <a:defRPr sz="4300">
                <a:solidFill>
                  <a:srgbClr val="696D52"/>
                </a:solidFill>
                <a:latin typeface="Gill Sans MT" pitchFamily="34" charset="0"/>
              </a:defRPr>
            </a:lvl8pPr>
            <a:lvl9pPr marL="1828800" algn="l" rtl="0" fontAlgn="base">
              <a:spcBef>
                <a:spcPct val="0"/>
              </a:spcBef>
              <a:spcAft>
                <a:spcPct val="0"/>
              </a:spcAft>
              <a:defRPr sz="4300">
                <a:solidFill>
                  <a:srgbClr val="696D52"/>
                </a:solidFill>
                <a:latin typeface="Gill Sans MT" pitchFamily="34" charset="0"/>
              </a:defRPr>
            </a:lvl9pPr>
            <a:extLst/>
          </a:lstStyle>
          <a:p>
            <a:pPr eaLnBrk="1" fontAlgn="auto" hangingPunct="1">
              <a:spcAft>
                <a:spcPts val="0"/>
              </a:spcAft>
              <a:defRPr/>
            </a:pPr>
            <a:r>
              <a:rPr lang="en-US" sz="4400"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Part 2 – Project Information Tasks</a:t>
            </a:r>
          </a:p>
        </p:txBody>
      </p:sp>
    </p:spTree>
    <p:extLst>
      <p:ext uri="{BB962C8B-B14F-4D97-AF65-F5344CB8AC3E}">
        <p14:creationId xmlns:p14="http://schemas.microsoft.com/office/powerpoint/2010/main" val="706235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90600" y="76200"/>
            <a:ext cx="8153400" cy="822325"/>
          </a:xfrm>
          <a:prstGeom prst="rect">
            <a:avLst/>
          </a:prstGeom>
        </p:spPr>
        <p:txBody>
          <a:bodyPr anchor="ctr">
            <a:normAutofit fontScale="97500"/>
          </a:bodyPr>
          <a:lstStyle>
            <a:lvl1pPr algn="l" rtl="0" eaLnBrk="0" fontAlgn="base" hangingPunct="0">
              <a:spcBef>
                <a:spcPct val="0"/>
              </a:spcBef>
              <a:spcAft>
                <a:spcPct val="0"/>
              </a:spcAft>
              <a:defRPr sz="4300" kern="1200">
                <a:solidFill>
                  <a:srgbClr val="696D52"/>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D52"/>
                </a:solidFill>
                <a:latin typeface="Gill Sans MT" pitchFamily="34" charset="0"/>
              </a:defRPr>
            </a:lvl2pPr>
            <a:lvl3pPr algn="l" rtl="0" eaLnBrk="0" fontAlgn="base" hangingPunct="0">
              <a:spcBef>
                <a:spcPct val="0"/>
              </a:spcBef>
              <a:spcAft>
                <a:spcPct val="0"/>
              </a:spcAft>
              <a:defRPr sz="4300">
                <a:solidFill>
                  <a:srgbClr val="696D52"/>
                </a:solidFill>
                <a:latin typeface="Gill Sans MT" pitchFamily="34" charset="0"/>
              </a:defRPr>
            </a:lvl3pPr>
            <a:lvl4pPr algn="l" rtl="0" eaLnBrk="0" fontAlgn="base" hangingPunct="0">
              <a:spcBef>
                <a:spcPct val="0"/>
              </a:spcBef>
              <a:spcAft>
                <a:spcPct val="0"/>
              </a:spcAft>
              <a:defRPr sz="4300">
                <a:solidFill>
                  <a:srgbClr val="696D52"/>
                </a:solidFill>
                <a:latin typeface="Gill Sans MT" pitchFamily="34" charset="0"/>
              </a:defRPr>
            </a:lvl4pPr>
            <a:lvl5pPr algn="l" rtl="0" eaLnBrk="0" fontAlgn="base" hangingPunct="0">
              <a:spcBef>
                <a:spcPct val="0"/>
              </a:spcBef>
              <a:spcAft>
                <a:spcPct val="0"/>
              </a:spcAft>
              <a:defRPr sz="4300">
                <a:solidFill>
                  <a:srgbClr val="696D52"/>
                </a:solidFill>
                <a:latin typeface="Gill Sans MT" pitchFamily="34" charset="0"/>
              </a:defRPr>
            </a:lvl5pPr>
            <a:lvl6pPr marL="457200" algn="l" rtl="0" fontAlgn="base">
              <a:spcBef>
                <a:spcPct val="0"/>
              </a:spcBef>
              <a:spcAft>
                <a:spcPct val="0"/>
              </a:spcAft>
              <a:defRPr sz="4300">
                <a:solidFill>
                  <a:srgbClr val="696D52"/>
                </a:solidFill>
                <a:latin typeface="Gill Sans MT" pitchFamily="34" charset="0"/>
              </a:defRPr>
            </a:lvl6pPr>
            <a:lvl7pPr marL="914400" algn="l" rtl="0" fontAlgn="base">
              <a:spcBef>
                <a:spcPct val="0"/>
              </a:spcBef>
              <a:spcAft>
                <a:spcPct val="0"/>
              </a:spcAft>
              <a:defRPr sz="4300">
                <a:solidFill>
                  <a:srgbClr val="696D52"/>
                </a:solidFill>
                <a:latin typeface="Gill Sans MT" pitchFamily="34" charset="0"/>
              </a:defRPr>
            </a:lvl7pPr>
            <a:lvl8pPr marL="1371600" algn="l" rtl="0" fontAlgn="base">
              <a:spcBef>
                <a:spcPct val="0"/>
              </a:spcBef>
              <a:spcAft>
                <a:spcPct val="0"/>
              </a:spcAft>
              <a:defRPr sz="4300">
                <a:solidFill>
                  <a:srgbClr val="696D52"/>
                </a:solidFill>
                <a:latin typeface="Gill Sans MT" pitchFamily="34" charset="0"/>
              </a:defRPr>
            </a:lvl8pPr>
            <a:lvl9pPr marL="1828800" algn="l" rtl="0" fontAlgn="base">
              <a:spcBef>
                <a:spcPct val="0"/>
              </a:spcBef>
              <a:spcAft>
                <a:spcPct val="0"/>
              </a:spcAft>
              <a:defRPr sz="4300">
                <a:solidFill>
                  <a:srgbClr val="696D52"/>
                </a:solidFill>
                <a:latin typeface="Gill Sans MT" pitchFamily="34" charset="0"/>
              </a:defRPr>
            </a:lvl9pPr>
            <a:extLst/>
          </a:lstStyle>
          <a:p>
            <a:pPr eaLnBrk="1" hangingPunct="1">
              <a:defRPr/>
            </a:pPr>
            <a:endParaRPr lang="en-US" sz="3200" dirty="0">
              <a:solidFill>
                <a:schemeClr val="tx1"/>
              </a:solidFill>
              <a:effectLst/>
            </a:endParaRPr>
          </a:p>
          <a:p>
            <a:pPr eaLnBrk="1" hangingPunct="1">
              <a:defRPr/>
            </a:pPr>
            <a:endParaRPr lang="en-US" sz="3200" dirty="0">
              <a:solidFill>
                <a:schemeClr val="tx1"/>
              </a:solidFill>
              <a:effectLst/>
            </a:endParaRPr>
          </a:p>
        </p:txBody>
      </p:sp>
      <p:sp>
        <p:nvSpPr>
          <p:cNvPr id="3" name="Content Placeholder 2"/>
          <p:cNvSpPr txBox="1">
            <a:spLocks/>
          </p:cNvSpPr>
          <p:nvPr/>
        </p:nvSpPr>
        <p:spPr bwMode="auto">
          <a:xfrm>
            <a:off x="381000" y="1219201"/>
            <a:ext cx="7620000" cy="5403273"/>
          </a:xfrm>
          <a:prstGeom prst="rect">
            <a:avLst/>
          </a:prstGeom>
          <a:noFill/>
          <a:ln w="9525">
            <a:noFill/>
            <a:miter lim="800000"/>
            <a:headEnd/>
            <a:tailEnd/>
          </a:ln>
        </p:spPr>
        <p:txBody>
          <a:bodyPr/>
          <a:lstStyle/>
          <a:p>
            <a:pPr marL="539750" indent="-457200">
              <a:spcBef>
                <a:spcPct val="20000"/>
              </a:spcBef>
              <a:buClr>
                <a:schemeClr val="accent1"/>
              </a:buClr>
              <a:buSzPct val="100000"/>
              <a:buFont typeface="+mj-lt"/>
              <a:buAutoNum type="arabicPeriod" startAt="3"/>
              <a:defRPr/>
            </a:pPr>
            <a:r>
              <a:rPr lang="en-US" altLang="en-US" sz="2800" dirty="0">
                <a:latin typeface="+mn-lt"/>
              </a:rPr>
              <a:t>Need and Population Served 2026</a:t>
            </a:r>
          </a:p>
          <a:p>
            <a:pPr marL="996950" lvl="1" indent="-457200">
              <a:spcBef>
                <a:spcPct val="20000"/>
              </a:spcBef>
              <a:buClr>
                <a:schemeClr val="accent1"/>
              </a:buClr>
              <a:buSzPct val="100000"/>
              <a:buFont typeface="Arial" panose="020B0604020202020204" pitchFamily="34" charset="0"/>
              <a:buChar char="•"/>
              <a:defRPr/>
            </a:pPr>
            <a:r>
              <a:rPr lang="en-US" altLang="en-US" sz="2000" dirty="0">
                <a:latin typeface="+mn-lt"/>
              </a:rPr>
              <a:t>Community Need and Impact</a:t>
            </a:r>
          </a:p>
          <a:p>
            <a:pPr marL="1454150" lvl="2" indent="-457200">
              <a:spcBef>
                <a:spcPct val="20000"/>
              </a:spcBef>
              <a:buClr>
                <a:schemeClr val="accent1"/>
              </a:buClr>
              <a:buSzPct val="100000"/>
              <a:buFont typeface="Wingdings" panose="05000000000000000000" pitchFamily="2" charset="2"/>
              <a:buChar char="Ø"/>
              <a:defRPr/>
            </a:pPr>
            <a:r>
              <a:rPr lang="en-US" altLang="en-US" sz="2000" dirty="0">
                <a:latin typeface="+mn-lt"/>
              </a:rPr>
              <a:t>Does the project meet a goal and objective in the Strategic Plan</a:t>
            </a:r>
          </a:p>
          <a:p>
            <a:pPr marL="1454150" lvl="2" indent="-457200">
              <a:spcBef>
                <a:spcPct val="20000"/>
              </a:spcBef>
              <a:buClr>
                <a:schemeClr val="accent1"/>
              </a:buClr>
              <a:buSzPct val="100000"/>
              <a:buFont typeface="Wingdings" panose="05000000000000000000" pitchFamily="2" charset="2"/>
              <a:buChar char="Ø"/>
              <a:defRPr/>
            </a:pPr>
            <a:r>
              <a:rPr lang="en-US" altLang="en-US" sz="2000" dirty="0">
                <a:latin typeface="+mn-lt"/>
              </a:rPr>
              <a:t>What research have you done to collect data to show community need</a:t>
            </a:r>
          </a:p>
          <a:p>
            <a:pPr marL="1454150" lvl="2" indent="-457200">
              <a:spcBef>
                <a:spcPct val="20000"/>
              </a:spcBef>
              <a:buClr>
                <a:schemeClr val="accent1"/>
              </a:buClr>
              <a:buSzPct val="100000"/>
              <a:buFont typeface="Wingdings" panose="05000000000000000000" pitchFamily="2" charset="2"/>
              <a:buChar char="Ø"/>
              <a:defRPr/>
            </a:pPr>
            <a:r>
              <a:rPr lang="en-US" altLang="en-US" sz="2000" dirty="0">
                <a:latin typeface="+mn-lt"/>
              </a:rPr>
              <a:t>How can you validate the need</a:t>
            </a:r>
          </a:p>
          <a:p>
            <a:pPr marL="996950" lvl="1" indent="-457200">
              <a:spcBef>
                <a:spcPct val="20000"/>
              </a:spcBef>
              <a:buClr>
                <a:schemeClr val="accent1"/>
              </a:buClr>
              <a:buSzPct val="100000"/>
              <a:buFont typeface="Arial" panose="020B0604020202020204" pitchFamily="34" charset="0"/>
              <a:buChar char="•"/>
              <a:defRPr/>
            </a:pPr>
            <a:r>
              <a:rPr lang="en-US" altLang="en-US" sz="2000" dirty="0">
                <a:latin typeface="+mn-lt"/>
              </a:rPr>
              <a:t>Target Population and Income Level</a:t>
            </a:r>
          </a:p>
          <a:p>
            <a:pPr marL="996950" lvl="1" indent="-457200">
              <a:spcBef>
                <a:spcPct val="20000"/>
              </a:spcBef>
              <a:buClr>
                <a:schemeClr val="accent1"/>
              </a:buClr>
              <a:buSzPct val="100000"/>
              <a:buFont typeface="Arial" panose="020B0604020202020204" pitchFamily="34" charset="0"/>
              <a:buChar char="•"/>
              <a:defRPr/>
            </a:pPr>
            <a:r>
              <a:rPr lang="en-US" altLang="en-US" sz="2000" dirty="0">
                <a:latin typeface="+mn-lt"/>
              </a:rPr>
              <a:t>Benefit to Individuals</a:t>
            </a:r>
          </a:p>
          <a:p>
            <a:pPr marL="996950" lvl="1" indent="-457200">
              <a:spcBef>
                <a:spcPct val="20000"/>
              </a:spcBef>
              <a:buClr>
                <a:schemeClr val="accent1"/>
              </a:buClr>
              <a:buSzPct val="100000"/>
              <a:buFont typeface="Arial" panose="020B0604020202020204" pitchFamily="34" charset="0"/>
              <a:buChar char="•"/>
              <a:defRPr/>
            </a:pPr>
            <a:r>
              <a:rPr lang="en-US" altLang="en-US" sz="2000" dirty="0">
                <a:latin typeface="+mn-lt"/>
              </a:rPr>
              <a:t>Community Impact and Collaboration</a:t>
            </a:r>
          </a:p>
          <a:p>
            <a:pPr marL="996950" lvl="1" indent="-457200">
              <a:spcBef>
                <a:spcPct val="20000"/>
              </a:spcBef>
              <a:buClr>
                <a:schemeClr val="accent1"/>
              </a:buClr>
              <a:buSzPct val="100000"/>
              <a:buFont typeface="Arial" panose="020B0604020202020204" pitchFamily="34" charset="0"/>
              <a:buChar char="•"/>
              <a:defRPr/>
            </a:pPr>
            <a:r>
              <a:rPr lang="en-US" altLang="en-US" sz="2000" dirty="0">
                <a:latin typeface="+mn-lt"/>
              </a:rPr>
              <a:t>Outreach to Target Population</a:t>
            </a:r>
          </a:p>
          <a:p>
            <a:pPr marL="996950" lvl="1" indent="-457200">
              <a:spcBef>
                <a:spcPct val="20000"/>
              </a:spcBef>
              <a:buClr>
                <a:schemeClr val="accent1"/>
              </a:buClr>
              <a:buSzPct val="100000"/>
              <a:buFont typeface="Arial" panose="020B0604020202020204" pitchFamily="34" charset="0"/>
              <a:buChar char="•"/>
              <a:defRPr/>
            </a:pPr>
            <a:r>
              <a:rPr lang="en-US" altLang="en-US" sz="2000" dirty="0">
                <a:latin typeface="+mn-lt"/>
              </a:rPr>
              <a:t>Culturally Competent Care</a:t>
            </a:r>
          </a:p>
          <a:p>
            <a:pPr marL="996950" lvl="1" indent="-457200">
              <a:spcBef>
                <a:spcPct val="20000"/>
              </a:spcBef>
              <a:buClr>
                <a:schemeClr val="accent1"/>
              </a:buClr>
              <a:buSzPct val="100000"/>
              <a:buFont typeface="Arial" panose="020B0604020202020204" pitchFamily="34" charset="0"/>
              <a:buChar char="•"/>
              <a:defRPr/>
            </a:pPr>
            <a:r>
              <a:rPr lang="en-US" altLang="en-US" sz="2000" dirty="0">
                <a:latin typeface="+mn-lt"/>
              </a:rPr>
              <a:t>Trauma Informed Care</a:t>
            </a:r>
          </a:p>
        </p:txBody>
      </p:sp>
      <p:sp>
        <p:nvSpPr>
          <p:cNvPr id="4" name="Rectangle 2"/>
          <p:cNvSpPr txBox="1">
            <a:spLocks noChangeArrowheads="1"/>
          </p:cNvSpPr>
          <p:nvPr/>
        </p:nvSpPr>
        <p:spPr bwMode="auto">
          <a:xfrm>
            <a:off x="457200" y="235526"/>
            <a:ext cx="8305800" cy="990600"/>
          </a:xfrm>
          <a:prstGeom prst="rect">
            <a:avLst/>
          </a:prstGeom>
        </p:spPr>
        <p:txBody>
          <a:bodyPr anchor="ctr">
            <a:noAutofit/>
          </a:bodyPr>
          <a:lstStyle>
            <a:lvl1pPr algn="l" rtl="0" eaLnBrk="0" fontAlgn="base" hangingPunct="0">
              <a:spcBef>
                <a:spcPct val="0"/>
              </a:spcBef>
              <a:spcAft>
                <a:spcPct val="0"/>
              </a:spcAft>
              <a:defRPr sz="4300" kern="1200">
                <a:solidFill>
                  <a:srgbClr val="696D52"/>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D52"/>
                </a:solidFill>
                <a:latin typeface="Gill Sans MT" pitchFamily="34" charset="0"/>
              </a:defRPr>
            </a:lvl2pPr>
            <a:lvl3pPr algn="l" rtl="0" eaLnBrk="0" fontAlgn="base" hangingPunct="0">
              <a:spcBef>
                <a:spcPct val="0"/>
              </a:spcBef>
              <a:spcAft>
                <a:spcPct val="0"/>
              </a:spcAft>
              <a:defRPr sz="4300">
                <a:solidFill>
                  <a:srgbClr val="696D52"/>
                </a:solidFill>
                <a:latin typeface="Gill Sans MT" pitchFamily="34" charset="0"/>
              </a:defRPr>
            </a:lvl3pPr>
            <a:lvl4pPr algn="l" rtl="0" eaLnBrk="0" fontAlgn="base" hangingPunct="0">
              <a:spcBef>
                <a:spcPct val="0"/>
              </a:spcBef>
              <a:spcAft>
                <a:spcPct val="0"/>
              </a:spcAft>
              <a:defRPr sz="4300">
                <a:solidFill>
                  <a:srgbClr val="696D52"/>
                </a:solidFill>
                <a:latin typeface="Gill Sans MT" pitchFamily="34" charset="0"/>
              </a:defRPr>
            </a:lvl4pPr>
            <a:lvl5pPr algn="l" rtl="0" eaLnBrk="0" fontAlgn="base" hangingPunct="0">
              <a:spcBef>
                <a:spcPct val="0"/>
              </a:spcBef>
              <a:spcAft>
                <a:spcPct val="0"/>
              </a:spcAft>
              <a:defRPr sz="4300">
                <a:solidFill>
                  <a:srgbClr val="696D52"/>
                </a:solidFill>
                <a:latin typeface="Gill Sans MT" pitchFamily="34" charset="0"/>
              </a:defRPr>
            </a:lvl5pPr>
            <a:lvl6pPr marL="457200" algn="l" rtl="0" fontAlgn="base">
              <a:spcBef>
                <a:spcPct val="0"/>
              </a:spcBef>
              <a:spcAft>
                <a:spcPct val="0"/>
              </a:spcAft>
              <a:defRPr sz="4300">
                <a:solidFill>
                  <a:srgbClr val="696D52"/>
                </a:solidFill>
                <a:latin typeface="Gill Sans MT" pitchFamily="34" charset="0"/>
              </a:defRPr>
            </a:lvl6pPr>
            <a:lvl7pPr marL="914400" algn="l" rtl="0" fontAlgn="base">
              <a:spcBef>
                <a:spcPct val="0"/>
              </a:spcBef>
              <a:spcAft>
                <a:spcPct val="0"/>
              </a:spcAft>
              <a:defRPr sz="4300">
                <a:solidFill>
                  <a:srgbClr val="696D52"/>
                </a:solidFill>
                <a:latin typeface="Gill Sans MT" pitchFamily="34" charset="0"/>
              </a:defRPr>
            </a:lvl7pPr>
            <a:lvl8pPr marL="1371600" algn="l" rtl="0" fontAlgn="base">
              <a:spcBef>
                <a:spcPct val="0"/>
              </a:spcBef>
              <a:spcAft>
                <a:spcPct val="0"/>
              </a:spcAft>
              <a:defRPr sz="4300">
                <a:solidFill>
                  <a:srgbClr val="696D52"/>
                </a:solidFill>
                <a:latin typeface="Gill Sans MT" pitchFamily="34" charset="0"/>
              </a:defRPr>
            </a:lvl8pPr>
            <a:lvl9pPr marL="1828800" algn="l" rtl="0" fontAlgn="base">
              <a:spcBef>
                <a:spcPct val="0"/>
              </a:spcBef>
              <a:spcAft>
                <a:spcPct val="0"/>
              </a:spcAft>
              <a:defRPr sz="4300">
                <a:solidFill>
                  <a:srgbClr val="696D52"/>
                </a:solidFill>
                <a:latin typeface="Gill Sans MT" pitchFamily="34" charset="0"/>
              </a:defRPr>
            </a:lvl9pPr>
            <a:extLst/>
          </a:lstStyle>
          <a:p>
            <a:pPr eaLnBrk="1" fontAlgn="auto" hangingPunct="1">
              <a:spcAft>
                <a:spcPts val="0"/>
              </a:spcAft>
              <a:defRPr/>
            </a:pPr>
            <a:r>
              <a:rPr lang="en-US" sz="4400"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Part 2 – Project Information Tasks</a:t>
            </a:r>
          </a:p>
        </p:txBody>
      </p:sp>
    </p:spTree>
    <p:extLst>
      <p:ext uri="{BB962C8B-B14F-4D97-AF65-F5344CB8AC3E}">
        <p14:creationId xmlns:p14="http://schemas.microsoft.com/office/powerpoint/2010/main" val="230216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90600" y="76200"/>
            <a:ext cx="8153400" cy="822325"/>
          </a:xfrm>
          <a:prstGeom prst="rect">
            <a:avLst/>
          </a:prstGeom>
        </p:spPr>
        <p:txBody>
          <a:bodyPr anchor="ctr">
            <a:normAutofit fontScale="97500"/>
          </a:bodyPr>
          <a:lstStyle>
            <a:lvl1pPr algn="l" rtl="0" eaLnBrk="0" fontAlgn="base" hangingPunct="0">
              <a:spcBef>
                <a:spcPct val="0"/>
              </a:spcBef>
              <a:spcAft>
                <a:spcPct val="0"/>
              </a:spcAft>
              <a:defRPr sz="4300" kern="1200">
                <a:solidFill>
                  <a:srgbClr val="696D52"/>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D52"/>
                </a:solidFill>
                <a:latin typeface="Gill Sans MT" pitchFamily="34" charset="0"/>
              </a:defRPr>
            </a:lvl2pPr>
            <a:lvl3pPr algn="l" rtl="0" eaLnBrk="0" fontAlgn="base" hangingPunct="0">
              <a:spcBef>
                <a:spcPct val="0"/>
              </a:spcBef>
              <a:spcAft>
                <a:spcPct val="0"/>
              </a:spcAft>
              <a:defRPr sz="4300">
                <a:solidFill>
                  <a:srgbClr val="696D52"/>
                </a:solidFill>
                <a:latin typeface="Gill Sans MT" pitchFamily="34" charset="0"/>
              </a:defRPr>
            </a:lvl3pPr>
            <a:lvl4pPr algn="l" rtl="0" eaLnBrk="0" fontAlgn="base" hangingPunct="0">
              <a:spcBef>
                <a:spcPct val="0"/>
              </a:spcBef>
              <a:spcAft>
                <a:spcPct val="0"/>
              </a:spcAft>
              <a:defRPr sz="4300">
                <a:solidFill>
                  <a:srgbClr val="696D52"/>
                </a:solidFill>
                <a:latin typeface="Gill Sans MT" pitchFamily="34" charset="0"/>
              </a:defRPr>
            </a:lvl4pPr>
            <a:lvl5pPr algn="l" rtl="0" eaLnBrk="0" fontAlgn="base" hangingPunct="0">
              <a:spcBef>
                <a:spcPct val="0"/>
              </a:spcBef>
              <a:spcAft>
                <a:spcPct val="0"/>
              </a:spcAft>
              <a:defRPr sz="4300">
                <a:solidFill>
                  <a:srgbClr val="696D52"/>
                </a:solidFill>
                <a:latin typeface="Gill Sans MT" pitchFamily="34" charset="0"/>
              </a:defRPr>
            </a:lvl5pPr>
            <a:lvl6pPr marL="457200" algn="l" rtl="0" fontAlgn="base">
              <a:spcBef>
                <a:spcPct val="0"/>
              </a:spcBef>
              <a:spcAft>
                <a:spcPct val="0"/>
              </a:spcAft>
              <a:defRPr sz="4300">
                <a:solidFill>
                  <a:srgbClr val="696D52"/>
                </a:solidFill>
                <a:latin typeface="Gill Sans MT" pitchFamily="34" charset="0"/>
              </a:defRPr>
            </a:lvl6pPr>
            <a:lvl7pPr marL="914400" algn="l" rtl="0" fontAlgn="base">
              <a:spcBef>
                <a:spcPct val="0"/>
              </a:spcBef>
              <a:spcAft>
                <a:spcPct val="0"/>
              </a:spcAft>
              <a:defRPr sz="4300">
                <a:solidFill>
                  <a:srgbClr val="696D52"/>
                </a:solidFill>
                <a:latin typeface="Gill Sans MT" pitchFamily="34" charset="0"/>
              </a:defRPr>
            </a:lvl7pPr>
            <a:lvl8pPr marL="1371600" algn="l" rtl="0" fontAlgn="base">
              <a:spcBef>
                <a:spcPct val="0"/>
              </a:spcBef>
              <a:spcAft>
                <a:spcPct val="0"/>
              </a:spcAft>
              <a:defRPr sz="4300">
                <a:solidFill>
                  <a:srgbClr val="696D52"/>
                </a:solidFill>
                <a:latin typeface="Gill Sans MT" pitchFamily="34" charset="0"/>
              </a:defRPr>
            </a:lvl8pPr>
            <a:lvl9pPr marL="1828800" algn="l" rtl="0" fontAlgn="base">
              <a:spcBef>
                <a:spcPct val="0"/>
              </a:spcBef>
              <a:spcAft>
                <a:spcPct val="0"/>
              </a:spcAft>
              <a:defRPr sz="4300">
                <a:solidFill>
                  <a:srgbClr val="696D52"/>
                </a:solidFill>
                <a:latin typeface="Gill Sans MT" pitchFamily="34" charset="0"/>
              </a:defRPr>
            </a:lvl9pPr>
            <a:extLst/>
          </a:lstStyle>
          <a:p>
            <a:pPr eaLnBrk="1" hangingPunct="1">
              <a:defRPr/>
            </a:pPr>
            <a:endParaRPr lang="en-US" sz="3200" dirty="0">
              <a:solidFill>
                <a:schemeClr val="tx1"/>
              </a:solidFill>
              <a:effectLst/>
            </a:endParaRPr>
          </a:p>
          <a:p>
            <a:pPr eaLnBrk="1" hangingPunct="1">
              <a:defRPr/>
            </a:pPr>
            <a:endParaRPr lang="en-US" sz="3200" dirty="0">
              <a:solidFill>
                <a:schemeClr val="tx1"/>
              </a:solidFill>
              <a:effectLst/>
            </a:endParaRPr>
          </a:p>
        </p:txBody>
      </p:sp>
      <p:sp>
        <p:nvSpPr>
          <p:cNvPr id="3" name="Content Placeholder 2"/>
          <p:cNvSpPr txBox="1">
            <a:spLocks/>
          </p:cNvSpPr>
          <p:nvPr/>
        </p:nvSpPr>
        <p:spPr bwMode="auto">
          <a:xfrm>
            <a:off x="381000" y="1226126"/>
            <a:ext cx="7620000" cy="5403273"/>
          </a:xfrm>
          <a:prstGeom prst="rect">
            <a:avLst/>
          </a:prstGeom>
          <a:noFill/>
          <a:ln w="9525">
            <a:noFill/>
            <a:miter lim="800000"/>
            <a:headEnd/>
            <a:tailEnd/>
          </a:ln>
        </p:spPr>
        <p:txBody>
          <a:bodyPr/>
          <a:lstStyle/>
          <a:p>
            <a:pPr marL="539750" indent="-457200">
              <a:spcBef>
                <a:spcPts val="600"/>
              </a:spcBef>
              <a:buClr>
                <a:schemeClr val="accent1"/>
              </a:buClr>
              <a:buSzPct val="80000"/>
              <a:buFont typeface="+mj-lt"/>
              <a:buAutoNum type="arabicPeriod" startAt="4"/>
              <a:defRPr/>
            </a:pPr>
            <a:r>
              <a:rPr lang="en-US" altLang="en-US" sz="2800" dirty="0">
                <a:latin typeface="+mn-lt"/>
                <a:cs typeface="+mn-cs"/>
              </a:rPr>
              <a:t>Financial Information</a:t>
            </a:r>
          </a:p>
          <a:p>
            <a:pPr marL="882650" lvl="1" indent="-342900">
              <a:spcBef>
                <a:spcPct val="20000"/>
              </a:spcBef>
              <a:buClr>
                <a:schemeClr val="accent1"/>
              </a:buClr>
              <a:buSzPct val="100000"/>
              <a:buFont typeface="Arial" panose="020B0604020202020204" pitchFamily="34" charset="0"/>
              <a:buChar char="•"/>
              <a:defRPr/>
            </a:pPr>
            <a:r>
              <a:rPr lang="en-US" altLang="en-US" sz="2000" dirty="0">
                <a:latin typeface="+mn-lt"/>
              </a:rPr>
              <a:t>Budget (project budget and if you have sub-contractors budgets)</a:t>
            </a:r>
          </a:p>
          <a:p>
            <a:pPr marL="882650" lvl="1" indent="-342900">
              <a:spcBef>
                <a:spcPct val="20000"/>
              </a:spcBef>
              <a:buClr>
                <a:schemeClr val="accent1"/>
              </a:buClr>
              <a:buSzPct val="100000"/>
              <a:buFont typeface="Arial" panose="020B0604020202020204" pitchFamily="34" charset="0"/>
              <a:buChar char="•"/>
              <a:defRPr/>
            </a:pPr>
            <a:r>
              <a:rPr lang="en-US" altLang="en-US" sz="2000" dirty="0">
                <a:latin typeface="+mn-lt"/>
              </a:rPr>
              <a:t>Funding Commitments</a:t>
            </a:r>
          </a:p>
          <a:p>
            <a:pPr marL="882650" lvl="1" indent="-342900">
              <a:spcBef>
                <a:spcPct val="20000"/>
              </a:spcBef>
              <a:buClr>
                <a:schemeClr val="accent1"/>
              </a:buClr>
              <a:buSzPct val="100000"/>
              <a:buFont typeface="Arial" panose="020B0604020202020204" pitchFamily="34" charset="0"/>
              <a:buChar char="•"/>
              <a:defRPr/>
            </a:pPr>
            <a:r>
              <a:rPr lang="en-US" altLang="en-US" sz="2000" dirty="0">
                <a:latin typeface="+mn-lt"/>
              </a:rPr>
              <a:t>Years Receiving Funding, Collectively</a:t>
            </a:r>
          </a:p>
          <a:p>
            <a:pPr marL="882650" lvl="1" indent="-342900">
              <a:spcBef>
                <a:spcPct val="20000"/>
              </a:spcBef>
              <a:buClr>
                <a:schemeClr val="accent1"/>
              </a:buClr>
              <a:buSzPct val="100000"/>
              <a:buFont typeface="Arial" panose="020B0604020202020204" pitchFamily="34" charset="0"/>
              <a:buChar char="•"/>
              <a:defRPr/>
            </a:pPr>
            <a:r>
              <a:rPr lang="en-US" altLang="en-US" sz="2000" dirty="0">
                <a:latin typeface="+mn-lt"/>
              </a:rPr>
              <a:t>Sustainability Plan – if funding gets reduced how will you sustain your program</a:t>
            </a:r>
          </a:p>
          <a:p>
            <a:pPr marL="539750" lvl="1">
              <a:spcBef>
                <a:spcPct val="20000"/>
              </a:spcBef>
              <a:buClr>
                <a:schemeClr val="accent1"/>
              </a:buClr>
              <a:buSzPct val="100000"/>
              <a:defRPr/>
            </a:pPr>
            <a:endParaRPr lang="en-US" altLang="en-US" sz="2000" dirty="0">
              <a:latin typeface="+mn-lt"/>
            </a:endParaRPr>
          </a:p>
          <a:p>
            <a:pPr marL="539750" indent="-457200">
              <a:spcBef>
                <a:spcPct val="20000"/>
              </a:spcBef>
              <a:buClr>
                <a:schemeClr val="accent1"/>
              </a:buClr>
              <a:buSzPct val="100000"/>
              <a:buFont typeface="+mj-lt"/>
              <a:buAutoNum type="arabicPeriod" startAt="5"/>
              <a:defRPr/>
            </a:pPr>
            <a:r>
              <a:rPr lang="en-US" altLang="en-US" sz="2800" dirty="0">
                <a:latin typeface="+mn-lt"/>
              </a:rPr>
              <a:t>Program Attachments</a:t>
            </a:r>
          </a:p>
          <a:p>
            <a:pPr marL="996950" lvl="1" indent="-457200">
              <a:spcBef>
                <a:spcPct val="20000"/>
              </a:spcBef>
              <a:buClr>
                <a:schemeClr val="accent1"/>
              </a:buClr>
              <a:buSzPct val="100000"/>
              <a:buFont typeface="Arial" panose="020B0604020202020204" pitchFamily="34" charset="0"/>
              <a:buChar char="•"/>
              <a:defRPr/>
            </a:pPr>
            <a:r>
              <a:rPr lang="en-US" altLang="en-US" sz="2000" dirty="0">
                <a:latin typeface="+mn-lt"/>
              </a:rPr>
              <a:t>Varies by funding source</a:t>
            </a:r>
          </a:p>
          <a:p>
            <a:pPr marL="996950" lvl="1" indent="-457200">
              <a:spcBef>
                <a:spcPct val="20000"/>
              </a:spcBef>
              <a:buClr>
                <a:schemeClr val="accent1"/>
              </a:buClr>
              <a:buSzPct val="100000"/>
              <a:buFont typeface="Arial" panose="020B0604020202020204" pitchFamily="34" charset="0"/>
              <a:buChar char="•"/>
              <a:defRPr/>
            </a:pPr>
            <a:r>
              <a:rPr lang="en-US" altLang="en-US" sz="2000" dirty="0">
                <a:latin typeface="+mn-lt"/>
              </a:rPr>
              <a:t>You will only see form(s) you need to complete</a:t>
            </a:r>
          </a:p>
        </p:txBody>
      </p:sp>
      <p:sp>
        <p:nvSpPr>
          <p:cNvPr id="4" name="Rectangle 2"/>
          <p:cNvSpPr txBox="1">
            <a:spLocks noChangeArrowheads="1"/>
          </p:cNvSpPr>
          <p:nvPr/>
        </p:nvSpPr>
        <p:spPr bwMode="auto">
          <a:xfrm>
            <a:off x="457200" y="235526"/>
            <a:ext cx="8305800" cy="990600"/>
          </a:xfrm>
          <a:prstGeom prst="rect">
            <a:avLst/>
          </a:prstGeom>
        </p:spPr>
        <p:txBody>
          <a:bodyPr anchor="ctr">
            <a:noAutofit/>
          </a:bodyPr>
          <a:lstStyle>
            <a:lvl1pPr algn="l" rtl="0" eaLnBrk="0" fontAlgn="base" hangingPunct="0">
              <a:spcBef>
                <a:spcPct val="0"/>
              </a:spcBef>
              <a:spcAft>
                <a:spcPct val="0"/>
              </a:spcAft>
              <a:defRPr sz="4300" kern="1200">
                <a:solidFill>
                  <a:srgbClr val="696D52"/>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D52"/>
                </a:solidFill>
                <a:latin typeface="Gill Sans MT" pitchFamily="34" charset="0"/>
              </a:defRPr>
            </a:lvl2pPr>
            <a:lvl3pPr algn="l" rtl="0" eaLnBrk="0" fontAlgn="base" hangingPunct="0">
              <a:spcBef>
                <a:spcPct val="0"/>
              </a:spcBef>
              <a:spcAft>
                <a:spcPct val="0"/>
              </a:spcAft>
              <a:defRPr sz="4300">
                <a:solidFill>
                  <a:srgbClr val="696D52"/>
                </a:solidFill>
                <a:latin typeface="Gill Sans MT" pitchFamily="34" charset="0"/>
              </a:defRPr>
            </a:lvl3pPr>
            <a:lvl4pPr algn="l" rtl="0" eaLnBrk="0" fontAlgn="base" hangingPunct="0">
              <a:spcBef>
                <a:spcPct val="0"/>
              </a:spcBef>
              <a:spcAft>
                <a:spcPct val="0"/>
              </a:spcAft>
              <a:defRPr sz="4300">
                <a:solidFill>
                  <a:srgbClr val="696D52"/>
                </a:solidFill>
                <a:latin typeface="Gill Sans MT" pitchFamily="34" charset="0"/>
              </a:defRPr>
            </a:lvl4pPr>
            <a:lvl5pPr algn="l" rtl="0" eaLnBrk="0" fontAlgn="base" hangingPunct="0">
              <a:spcBef>
                <a:spcPct val="0"/>
              </a:spcBef>
              <a:spcAft>
                <a:spcPct val="0"/>
              </a:spcAft>
              <a:defRPr sz="4300">
                <a:solidFill>
                  <a:srgbClr val="696D52"/>
                </a:solidFill>
                <a:latin typeface="Gill Sans MT" pitchFamily="34" charset="0"/>
              </a:defRPr>
            </a:lvl5pPr>
            <a:lvl6pPr marL="457200" algn="l" rtl="0" fontAlgn="base">
              <a:spcBef>
                <a:spcPct val="0"/>
              </a:spcBef>
              <a:spcAft>
                <a:spcPct val="0"/>
              </a:spcAft>
              <a:defRPr sz="4300">
                <a:solidFill>
                  <a:srgbClr val="696D52"/>
                </a:solidFill>
                <a:latin typeface="Gill Sans MT" pitchFamily="34" charset="0"/>
              </a:defRPr>
            </a:lvl6pPr>
            <a:lvl7pPr marL="914400" algn="l" rtl="0" fontAlgn="base">
              <a:spcBef>
                <a:spcPct val="0"/>
              </a:spcBef>
              <a:spcAft>
                <a:spcPct val="0"/>
              </a:spcAft>
              <a:defRPr sz="4300">
                <a:solidFill>
                  <a:srgbClr val="696D52"/>
                </a:solidFill>
                <a:latin typeface="Gill Sans MT" pitchFamily="34" charset="0"/>
              </a:defRPr>
            </a:lvl7pPr>
            <a:lvl8pPr marL="1371600" algn="l" rtl="0" fontAlgn="base">
              <a:spcBef>
                <a:spcPct val="0"/>
              </a:spcBef>
              <a:spcAft>
                <a:spcPct val="0"/>
              </a:spcAft>
              <a:defRPr sz="4300">
                <a:solidFill>
                  <a:srgbClr val="696D52"/>
                </a:solidFill>
                <a:latin typeface="Gill Sans MT" pitchFamily="34" charset="0"/>
              </a:defRPr>
            </a:lvl8pPr>
            <a:lvl9pPr marL="1828800" algn="l" rtl="0" fontAlgn="base">
              <a:spcBef>
                <a:spcPct val="0"/>
              </a:spcBef>
              <a:spcAft>
                <a:spcPct val="0"/>
              </a:spcAft>
              <a:defRPr sz="4300">
                <a:solidFill>
                  <a:srgbClr val="696D52"/>
                </a:solidFill>
                <a:latin typeface="Gill Sans MT" pitchFamily="34" charset="0"/>
              </a:defRPr>
            </a:lvl9pPr>
            <a:extLst/>
          </a:lstStyle>
          <a:p>
            <a:pPr eaLnBrk="1" fontAlgn="auto" hangingPunct="1">
              <a:spcAft>
                <a:spcPts val="0"/>
              </a:spcAft>
              <a:defRPr/>
            </a:pPr>
            <a:r>
              <a:rPr lang="en-US" sz="4400"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Part 2 – Project Information Tasks</a:t>
            </a:r>
          </a:p>
        </p:txBody>
      </p:sp>
    </p:spTree>
    <p:extLst>
      <p:ext uri="{BB962C8B-B14F-4D97-AF65-F5344CB8AC3E}">
        <p14:creationId xmlns:p14="http://schemas.microsoft.com/office/powerpoint/2010/main" val="1694049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90600" y="76200"/>
            <a:ext cx="8153400" cy="822325"/>
          </a:xfrm>
          <a:prstGeom prst="rect">
            <a:avLst/>
          </a:prstGeom>
        </p:spPr>
        <p:txBody>
          <a:bodyPr anchor="ctr">
            <a:normAutofit fontScale="97500"/>
          </a:bodyPr>
          <a:lstStyle>
            <a:lvl1pPr algn="l" rtl="0" eaLnBrk="0" fontAlgn="base" hangingPunct="0">
              <a:spcBef>
                <a:spcPct val="0"/>
              </a:spcBef>
              <a:spcAft>
                <a:spcPct val="0"/>
              </a:spcAft>
              <a:defRPr sz="4300" kern="1200">
                <a:solidFill>
                  <a:srgbClr val="696D52"/>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D52"/>
                </a:solidFill>
                <a:latin typeface="Gill Sans MT" pitchFamily="34" charset="0"/>
              </a:defRPr>
            </a:lvl2pPr>
            <a:lvl3pPr algn="l" rtl="0" eaLnBrk="0" fontAlgn="base" hangingPunct="0">
              <a:spcBef>
                <a:spcPct val="0"/>
              </a:spcBef>
              <a:spcAft>
                <a:spcPct val="0"/>
              </a:spcAft>
              <a:defRPr sz="4300">
                <a:solidFill>
                  <a:srgbClr val="696D52"/>
                </a:solidFill>
                <a:latin typeface="Gill Sans MT" pitchFamily="34" charset="0"/>
              </a:defRPr>
            </a:lvl3pPr>
            <a:lvl4pPr algn="l" rtl="0" eaLnBrk="0" fontAlgn="base" hangingPunct="0">
              <a:spcBef>
                <a:spcPct val="0"/>
              </a:spcBef>
              <a:spcAft>
                <a:spcPct val="0"/>
              </a:spcAft>
              <a:defRPr sz="4300">
                <a:solidFill>
                  <a:srgbClr val="696D52"/>
                </a:solidFill>
                <a:latin typeface="Gill Sans MT" pitchFamily="34" charset="0"/>
              </a:defRPr>
            </a:lvl4pPr>
            <a:lvl5pPr algn="l" rtl="0" eaLnBrk="0" fontAlgn="base" hangingPunct="0">
              <a:spcBef>
                <a:spcPct val="0"/>
              </a:spcBef>
              <a:spcAft>
                <a:spcPct val="0"/>
              </a:spcAft>
              <a:defRPr sz="4300">
                <a:solidFill>
                  <a:srgbClr val="696D52"/>
                </a:solidFill>
                <a:latin typeface="Gill Sans MT" pitchFamily="34" charset="0"/>
              </a:defRPr>
            </a:lvl5pPr>
            <a:lvl6pPr marL="457200" algn="l" rtl="0" fontAlgn="base">
              <a:spcBef>
                <a:spcPct val="0"/>
              </a:spcBef>
              <a:spcAft>
                <a:spcPct val="0"/>
              </a:spcAft>
              <a:defRPr sz="4300">
                <a:solidFill>
                  <a:srgbClr val="696D52"/>
                </a:solidFill>
                <a:latin typeface="Gill Sans MT" pitchFamily="34" charset="0"/>
              </a:defRPr>
            </a:lvl6pPr>
            <a:lvl7pPr marL="914400" algn="l" rtl="0" fontAlgn="base">
              <a:spcBef>
                <a:spcPct val="0"/>
              </a:spcBef>
              <a:spcAft>
                <a:spcPct val="0"/>
              </a:spcAft>
              <a:defRPr sz="4300">
                <a:solidFill>
                  <a:srgbClr val="696D52"/>
                </a:solidFill>
                <a:latin typeface="Gill Sans MT" pitchFamily="34" charset="0"/>
              </a:defRPr>
            </a:lvl7pPr>
            <a:lvl8pPr marL="1371600" algn="l" rtl="0" fontAlgn="base">
              <a:spcBef>
                <a:spcPct val="0"/>
              </a:spcBef>
              <a:spcAft>
                <a:spcPct val="0"/>
              </a:spcAft>
              <a:defRPr sz="4300">
                <a:solidFill>
                  <a:srgbClr val="696D52"/>
                </a:solidFill>
                <a:latin typeface="Gill Sans MT" pitchFamily="34" charset="0"/>
              </a:defRPr>
            </a:lvl8pPr>
            <a:lvl9pPr marL="1828800" algn="l" rtl="0" fontAlgn="base">
              <a:spcBef>
                <a:spcPct val="0"/>
              </a:spcBef>
              <a:spcAft>
                <a:spcPct val="0"/>
              </a:spcAft>
              <a:defRPr sz="4300">
                <a:solidFill>
                  <a:srgbClr val="696D52"/>
                </a:solidFill>
                <a:latin typeface="Gill Sans MT" pitchFamily="34" charset="0"/>
              </a:defRPr>
            </a:lvl9pPr>
            <a:extLst/>
          </a:lstStyle>
          <a:p>
            <a:pPr eaLnBrk="1" hangingPunct="1">
              <a:defRPr/>
            </a:pPr>
            <a:endParaRPr lang="en-US" sz="3200" dirty="0">
              <a:solidFill>
                <a:schemeClr val="tx1"/>
              </a:solidFill>
              <a:effectLst/>
            </a:endParaRPr>
          </a:p>
          <a:p>
            <a:pPr eaLnBrk="1" hangingPunct="1">
              <a:defRPr/>
            </a:pPr>
            <a:endParaRPr lang="en-US" sz="3200" dirty="0">
              <a:solidFill>
                <a:schemeClr val="tx1"/>
              </a:solidFill>
              <a:effectLst/>
            </a:endParaRPr>
          </a:p>
        </p:txBody>
      </p:sp>
      <p:sp>
        <p:nvSpPr>
          <p:cNvPr id="3" name="Content Placeholder 2"/>
          <p:cNvSpPr txBox="1">
            <a:spLocks/>
          </p:cNvSpPr>
          <p:nvPr/>
        </p:nvSpPr>
        <p:spPr bwMode="auto">
          <a:xfrm>
            <a:off x="381000" y="1226126"/>
            <a:ext cx="7620000" cy="5403273"/>
          </a:xfrm>
          <a:prstGeom prst="rect">
            <a:avLst/>
          </a:prstGeom>
          <a:noFill/>
          <a:ln w="9525">
            <a:noFill/>
            <a:miter lim="800000"/>
            <a:headEnd/>
            <a:tailEnd/>
          </a:ln>
        </p:spPr>
        <p:txBody>
          <a:bodyPr/>
          <a:lstStyle/>
          <a:p>
            <a:pPr marL="82550">
              <a:spcBef>
                <a:spcPts val="600"/>
              </a:spcBef>
              <a:buClr>
                <a:schemeClr val="accent1"/>
              </a:buClr>
              <a:buSzPct val="80000"/>
              <a:defRPr/>
            </a:pPr>
            <a:endParaRPr lang="en-US" altLang="en-US" sz="2800" dirty="0">
              <a:latin typeface="+mn-lt"/>
              <a:cs typeface="+mn-cs"/>
            </a:endParaRPr>
          </a:p>
          <a:p>
            <a:pPr marL="82550">
              <a:spcBef>
                <a:spcPts val="600"/>
              </a:spcBef>
              <a:buClr>
                <a:schemeClr val="accent1"/>
              </a:buClr>
              <a:buSzPct val="80000"/>
              <a:defRPr/>
            </a:pPr>
            <a:endParaRPr lang="en-US" altLang="en-US" sz="2800" dirty="0">
              <a:latin typeface="+mn-lt"/>
              <a:cs typeface="+mn-cs"/>
            </a:endParaRPr>
          </a:p>
          <a:p>
            <a:pPr marL="82550">
              <a:spcBef>
                <a:spcPts val="600"/>
              </a:spcBef>
              <a:buClr>
                <a:schemeClr val="accent1"/>
              </a:buClr>
              <a:buSzPct val="80000"/>
              <a:defRPr/>
            </a:pPr>
            <a:r>
              <a:rPr lang="en-US" altLang="en-US" sz="2800" dirty="0">
                <a:latin typeface="+mn-lt"/>
                <a:cs typeface="+mn-cs"/>
              </a:rPr>
              <a:t>Don’t forget that a complete application consists of two parts:</a:t>
            </a:r>
          </a:p>
          <a:p>
            <a:pPr marL="82550">
              <a:spcBef>
                <a:spcPts val="600"/>
              </a:spcBef>
              <a:buClr>
                <a:schemeClr val="accent1"/>
              </a:buClr>
              <a:buSzPct val="80000"/>
              <a:defRPr/>
            </a:pPr>
            <a:endParaRPr lang="en-US" altLang="en-US" sz="2800" dirty="0">
              <a:latin typeface="+mn-lt"/>
              <a:cs typeface="+mn-cs"/>
            </a:endParaRPr>
          </a:p>
          <a:p>
            <a:pPr marL="539750" indent="-457200">
              <a:spcBef>
                <a:spcPts val="600"/>
              </a:spcBef>
              <a:buClr>
                <a:schemeClr val="accent1"/>
              </a:buClr>
              <a:buSzPct val="80000"/>
              <a:buFont typeface="+mj-lt"/>
              <a:buAutoNum type="arabicPeriod"/>
              <a:defRPr/>
            </a:pPr>
            <a:r>
              <a:rPr lang="en-US" altLang="en-US" sz="2800" dirty="0">
                <a:latin typeface="+mn-lt"/>
                <a:cs typeface="+mn-cs"/>
              </a:rPr>
              <a:t>Organization Information Application has been submitted for the Agency (only required once)</a:t>
            </a:r>
          </a:p>
          <a:p>
            <a:pPr marL="539750" indent="-457200">
              <a:spcBef>
                <a:spcPts val="600"/>
              </a:spcBef>
              <a:buClr>
                <a:schemeClr val="accent1"/>
              </a:buClr>
              <a:buSzPct val="80000"/>
              <a:buFont typeface="+mj-lt"/>
              <a:buAutoNum type="arabicPeriod"/>
              <a:defRPr/>
            </a:pPr>
            <a:r>
              <a:rPr lang="en-US" altLang="en-US" sz="2800" dirty="0">
                <a:latin typeface="+mn-lt"/>
                <a:cs typeface="+mn-cs"/>
              </a:rPr>
              <a:t>Project Application has been submitted for each funding source identified from your preapplication review</a:t>
            </a:r>
            <a:endParaRPr lang="en-US" altLang="en-US" sz="2000" dirty="0">
              <a:latin typeface="+mn-lt"/>
            </a:endParaRPr>
          </a:p>
          <a:p>
            <a:pPr marL="539750" lvl="1">
              <a:spcBef>
                <a:spcPct val="20000"/>
              </a:spcBef>
              <a:buClr>
                <a:schemeClr val="accent1"/>
              </a:buClr>
              <a:buSzPct val="100000"/>
              <a:defRPr/>
            </a:pPr>
            <a:endParaRPr lang="en-US" altLang="en-US" sz="2000" dirty="0">
              <a:latin typeface="+mn-lt"/>
            </a:endParaRPr>
          </a:p>
        </p:txBody>
      </p:sp>
      <p:sp>
        <p:nvSpPr>
          <p:cNvPr id="4" name="Rectangle 2"/>
          <p:cNvSpPr txBox="1">
            <a:spLocks noChangeArrowheads="1"/>
          </p:cNvSpPr>
          <p:nvPr/>
        </p:nvSpPr>
        <p:spPr bwMode="auto">
          <a:xfrm>
            <a:off x="457200" y="235526"/>
            <a:ext cx="8305800" cy="990600"/>
          </a:xfrm>
          <a:prstGeom prst="rect">
            <a:avLst/>
          </a:prstGeom>
        </p:spPr>
        <p:txBody>
          <a:bodyPr anchor="ctr">
            <a:noAutofit/>
          </a:bodyPr>
          <a:lstStyle>
            <a:lvl1pPr algn="l" rtl="0" eaLnBrk="0" fontAlgn="base" hangingPunct="0">
              <a:spcBef>
                <a:spcPct val="0"/>
              </a:spcBef>
              <a:spcAft>
                <a:spcPct val="0"/>
              </a:spcAft>
              <a:defRPr sz="4300" kern="1200">
                <a:solidFill>
                  <a:srgbClr val="696D52"/>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D52"/>
                </a:solidFill>
                <a:latin typeface="Gill Sans MT" pitchFamily="34" charset="0"/>
              </a:defRPr>
            </a:lvl2pPr>
            <a:lvl3pPr algn="l" rtl="0" eaLnBrk="0" fontAlgn="base" hangingPunct="0">
              <a:spcBef>
                <a:spcPct val="0"/>
              </a:spcBef>
              <a:spcAft>
                <a:spcPct val="0"/>
              </a:spcAft>
              <a:defRPr sz="4300">
                <a:solidFill>
                  <a:srgbClr val="696D52"/>
                </a:solidFill>
                <a:latin typeface="Gill Sans MT" pitchFamily="34" charset="0"/>
              </a:defRPr>
            </a:lvl3pPr>
            <a:lvl4pPr algn="l" rtl="0" eaLnBrk="0" fontAlgn="base" hangingPunct="0">
              <a:spcBef>
                <a:spcPct val="0"/>
              </a:spcBef>
              <a:spcAft>
                <a:spcPct val="0"/>
              </a:spcAft>
              <a:defRPr sz="4300">
                <a:solidFill>
                  <a:srgbClr val="696D52"/>
                </a:solidFill>
                <a:latin typeface="Gill Sans MT" pitchFamily="34" charset="0"/>
              </a:defRPr>
            </a:lvl4pPr>
            <a:lvl5pPr algn="l" rtl="0" eaLnBrk="0" fontAlgn="base" hangingPunct="0">
              <a:spcBef>
                <a:spcPct val="0"/>
              </a:spcBef>
              <a:spcAft>
                <a:spcPct val="0"/>
              </a:spcAft>
              <a:defRPr sz="4300">
                <a:solidFill>
                  <a:srgbClr val="696D52"/>
                </a:solidFill>
                <a:latin typeface="Gill Sans MT" pitchFamily="34" charset="0"/>
              </a:defRPr>
            </a:lvl5pPr>
            <a:lvl6pPr marL="457200" algn="l" rtl="0" fontAlgn="base">
              <a:spcBef>
                <a:spcPct val="0"/>
              </a:spcBef>
              <a:spcAft>
                <a:spcPct val="0"/>
              </a:spcAft>
              <a:defRPr sz="4300">
                <a:solidFill>
                  <a:srgbClr val="696D52"/>
                </a:solidFill>
                <a:latin typeface="Gill Sans MT" pitchFamily="34" charset="0"/>
              </a:defRPr>
            </a:lvl6pPr>
            <a:lvl7pPr marL="914400" algn="l" rtl="0" fontAlgn="base">
              <a:spcBef>
                <a:spcPct val="0"/>
              </a:spcBef>
              <a:spcAft>
                <a:spcPct val="0"/>
              </a:spcAft>
              <a:defRPr sz="4300">
                <a:solidFill>
                  <a:srgbClr val="696D52"/>
                </a:solidFill>
                <a:latin typeface="Gill Sans MT" pitchFamily="34" charset="0"/>
              </a:defRPr>
            </a:lvl7pPr>
            <a:lvl8pPr marL="1371600" algn="l" rtl="0" fontAlgn="base">
              <a:spcBef>
                <a:spcPct val="0"/>
              </a:spcBef>
              <a:spcAft>
                <a:spcPct val="0"/>
              </a:spcAft>
              <a:defRPr sz="4300">
                <a:solidFill>
                  <a:srgbClr val="696D52"/>
                </a:solidFill>
                <a:latin typeface="Gill Sans MT" pitchFamily="34" charset="0"/>
              </a:defRPr>
            </a:lvl8pPr>
            <a:lvl9pPr marL="1828800" algn="l" rtl="0" fontAlgn="base">
              <a:spcBef>
                <a:spcPct val="0"/>
              </a:spcBef>
              <a:spcAft>
                <a:spcPct val="0"/>
              </a:spcAft>
              <a:defRPr sz="4300">
                <a:solidFill>
                  <a:srgbClr val="696D52"/>
                </a:solidFill>
                <a:latin typeface="Gill Sans MT" pitchFamily="34" charset="0"/>
              </a:defRPr>
            </a:lvl9pPr>
            <a:extLst/>
          </a:lstStyle>
          <a:p>
            <a:pPr eaLnBrk="1" fontAlgn="auto" hangingPunct="1">
              <a:spcAft>
                <a:spcPts val="0"/>
              </a:spcAft>
              <a:defRPr/>
            </a:pPr>
            <a:r>
              <a:rPr lang="en-US" sz="4400"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Complete Application </a:t>
            </a:r>
          </a:p>
        </p:txBody>
      </p:sp>
    </p:spTree>
    <p:extLst>
      <p:ext uri="{BB962C8B-B14F-4D97-AF65-F5344CB8AC3E}">
        <p14:creationId xmlns:p14="http://schemas.microsoft.com/office/powerpoint/2010/main" val="2990303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fontAlgn="auto">
              <a:spcAft>
                <a:spcPts val="0"/>
              </a:spcAft>
              <a:defRPr/>
            </a:pPr>
            <a:r>
              <a:rPr lang="en-US" sz="7200" dirty="0">
                <a:solidFill>
                  <a:schemeClr val="tx2">
                    <a:satMod val="130000"/>
                  </a:schemeClr>
                </a:solidFill>
              </a:rPr>
              <a:t>Application Basics and Demonstration</a:t>
            </a:r>
          </a:p>
        </p:txBody>
      </p:sp>
    </p:spTree>
    <p:extLst>
      <p:ext uri="{BB962C8B-B14F-4D97-AF65-F5344CB8AC3E}">
        <p14:creationId xmlns:p14="http://schemas.microsoft.com/office/powerpoint/2010/main" val="13975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bwMode="auto">
          <a:xfrm>
            <a:off x="685800" y="228600"/>
            <a:ext cx="8458200" cy="914400"/>
          </a:xfrm>
        </p:spPr>
        <p:txBody>
          <a:bodyPr wrap="square" lIns="91440" tIns="45720" rIns="91440" bIns="45720" numCol="1" anchorCtr="0" compatLnSpc="1">
            <a:prstTxWarp prst="textNoShape">
              <a:avLst/>
            </a:prstTxWarp>
            <a:normAutofit/>
          </a:bodyPr>
          <a:lstStyle/>
          <a:p>
            <a:pPr fontAlgn="auto">
              <a:spcAft>
                <a:spcPts val="0"/>
              </a:spcAft>
              <a:defRPr/>
            </a:pPr>
            <a:r>
              <a:rPr lang="en-US" sz="4400" dirty="0">
                <a:solidFill>
                  <a:schemeClr val="tx1"/>
                </a:solidFill>
                <a:effectLst>
                  <a:outerShdw blurRad="38100" dist="38100" dir="2700000" algn="tl">
                    <a:srgbClr val="000000">
                      <a:alpha val="43137"/>
                    </a:srgbClr>
                  </a:outerShdw>
                </a:effectLst>
              </a:rPr>
              <a:t>2026 Coordinated Grant Application</a:t>
            </a:r>
          </a:p>
        </p:txBody>
      </p:sp>
      <p:sp>
        <p:nvSpPr>
          <p:cNvPr id="5" name="Content Placeholder 2"/>
          <p:cNvSpPr txBox="1">
            <a:spLocks/>
          </p:cNvSpPr>
          <p:nvPr/>
        </p:nvSpPr>
        <p:spPr bwMode="auto">
          <a:xfrm>
            <a:off x="762000" y="1066800"/>
            <a:ext cx="7620000" cy="5257800"/>
          </a:xfrm>
          <a:prstGeom prst="rect">
            <a:avLst/>
          </a:prstGeom>
          <a:noFill/>
          <a:ln w="9525">
            <a:noFill/>
            <a:miter lim="800000"/>
            <a:headEnd/>
            <a:tailEnd/>
          </a:ln>
        </p:spPr>
        <p:txBody>
          <a:bodyPr/>
          <a:lstStyle/>
          <a:p>
            <a:pPr marL="342900" indent="-342900">
              <a:spcBef>
                <a:spcPct val="20000"/>
              </a:spcBef>
              <a:defRPr/>
            </a:pPr>
            <a:endParaRPr lang="en-US" sz="2400" b="1" dirty="0">
              <a:latin typeface="+mj-lt"/>
            </a:endParaRPr>
          </a:p>
          <a:p>
            <a:pPr marL="342900" indent="-342900">
              <a:spcBef>
                <a:spcPct val="20000"/>
              </a:spcBef>
              <a:defRPr/>
            </a:pPr>
            <a:r>
              <a:rPr lang="en-US" sz="2400" b="1" dirty="0">
                <a:latin typeface="+mj-lt"/>
              </a:rPr>
              <a:t>The Coordinated Grant Application is 100% ONLINE</a:t>
            </a:r>
            <a:endParaRPr lang="en-US" sz="1100" b="1" u="sng" dirty="0">
              <a:latin typeface="+mj-lt"/>
            </a:endParaRPr>
          </a:p>
          <a:p>
            <a:pPr marL="342900" indent="-342900">
              <a:spcBef>
                <a:spcPct val="20000"/>
              </a:spcBef>
              <a:defRPr/>
            </a:pPr>
            <a:endParaRPr lang="en-US" sz="2000" b="1" dirty="0">
              <a:latin typeface="+mn-lt"/>
              <a:cs typeface="+mn-cs"/>
            </a:endParaRPr>
          </a:p>
          <a:p>
            <a:pPr marL="342900" indent="-342900">
              <a:spcBef>
                <a:spcPct val="20000"/>
              </a:spcBef>
              <a:defRPr/>
            </a:pPr>
            <a:r>
              <a:rPr lang="en-US" sz="2000" b="1" dirty="0">
                <a:latin typeface="+mn-lt"/>
                <a:cs typeface="+mn-cs"/>
              </a:rPr>
              <a:t>Step 1</a:t>
            </a:r>
            <a:r>
              <a:rPr lang="en-US" sz="2000" dirty="0">
                <a:latin typeface="+mn-lt"/>
                <a:cs typeface="+mn-cs"/>
              </a:rPr>
              <a:t>: On or after June 1</a:t>
            </a:r>
            <a:r>
              <a:rPr lang="en-US" sz="2000" baseline="30000" dirty="0">
                <a:latin typeface="+mn-lt"/>
                <a:cs typeface="+mn-cs"/>
              </a:rPr>
              <a:t>st</a:t>
            </a:r>
            <a:r>
              <a:rPr lang="en-US" sz="2000" dirty="0">
                <a:latin typeface="+mn-lt"/>
                <a:cs typeface="+mn-cs"/>
              </a:rPr>
              <a:t> go to the Kitsap Coordinated Grant  Application website using the links provided in the email from our office. </a:t>
            </a:r>
            <a:r>
              <a:rPr lang="en-US" sz="2400" dirty="0">
                <a:solidFill>
                  <a:srgbClr val="3366FF"/>
                </a:solidFill>
                <a:latin typeface="+mj-lt"/>
              </a:rPr>
              <a:t>	</a:t>
            </a:r>
            <a:br>
              <a:rPr lang="en-US" sz="2400" dirty="0">
                <a:solidFill>
                  <a:srgbClr val="3366FF"/>
                </a:solidFill>
                <a:latin typeface="+mj-lt"/>
              </a:rPr>
            </a:br>
            <a:endParaRPr lang="en-US" sz="1200" dirty="0">
              <a:solidFill>
                <a:srgbClr val="3366FF"/>
              </a:solidFill>
              <a:latin typeface="+mj-lt"/>
            </a:endParaRPr>
          </a:p>
          <a:p>
            <a:pPr marL="342900" indent="-342900">
              <a:spcBef>
                <a:spcPct val="20000"/>
              </a:spcBef>
              <a:defRPr/>
            </a:pPr>
            <a:r>
              <a:rPr lang="en-US" sz="2000" b="1" dirty="0">
                <a:latin typeface="+mn-lt"/>
                <a:cs typeface="+mn-cs"/>
              </a:rPr>
              <a:t>Step 2</a:t>
            </a:r>
            <a:r>
              <a:rPr lang="en-US" sz="2000" dirty="0">
                <a:latin typeface="+mn-lt"/>
                <a:cs typeface="+mn-cs"/>
              </a:rPr>
              <a:t>: New applicants will need to create a new account.  Returning applicants will log in with an existing account.</a:t>
            </a:r>
          </a:p>
          <a:p>
            <a:pPr marL="342900" indent="-342900">
              <a:spcBef>
                <a:spcPct val="20000"/>
              </a:spcBef>
              <a:defRPr/>
            </a:pPr>
            <a:endParaRPr lang="en-US" sz="2000" b="1" dirty="0">
              <a:latin typeface="+mn-lt"/>
              <a:cs typeface="+mn-cs"/>
            </a:endParaRPr>
          </a:p>
          <a:p>
            <a:pPr marL="342900" indent="-342900">
              <a:spcBef>
                <a:spcPct val="20000"/>
              </a:spcBef>
              <a:defRPr/>
            </a:pPr>
            <a:r>
              <a:rPr lang="en-US" sz="2000" b="1" dirty="0">
                <a:latin typeface="+mn-lt"/>
                <a:cs typeface="+mn-cs"/>
              </a:rPr>
              <a:t>Step 3</a:t>
            </a:r>
            <a:r>
              <a:rPr lang="en-US" sz="2000" dirty="0">
                <a:latin typeface="+mn-lt"/>
                <a:cs typeface="+mn-cs"/>
              </a:rPr>
              <a:t>: Get started!</a:t>
            </a:r>
          </a:p>
          <a:p>
            <a:pPr marL="342900" indent="-342900">
              <a:spcBef>
                <a:spcPct val="20000"/>
              </a:spcBef>
              <a:defRPr/>
            </a:pPr>
            <a:r>
              <a:rPr lang="en-US" sz="2000" dirty="0">
                <a:latin typeface="+mn-lt"/>
                <a:cs typeface="+mn-cs"/>
              </a:rPr>
              <a:t>	Save your work often! You may save, log out, and resume later where you left off. Multiple members of your agency may contribute at different times to the application. </a:t>
            </a:r>
          </a:p>
          <a:p>
            <a:pPr marL="342900" indent="-342900">
              <a:spcBef>
                <a:spcPct val="20000"/>
              </a:spcBef>
              <a:defRPr/>
            </a:pPr>
            <a:endParaRPr lang="en-US" sz="1600" dirty="0"/>
          </a:p>
          <a:p>
            <a:pPr marL="342900" indent="-342900">
              <a:spcBef>
                <a:spcPct val="20000"/>
              </a:spcBef>
              <a:defRPr/>
            </a:pPr>
            <a:endParaRPr lang="en-US" sz="1600" dirty="0"/>
          </a:p>
          <a:p>
            <a:pPr marL="342900" indent="-342900">
              <a:spcBef>
                <a:spcPct val="20000"/>
              </a:spcBef>
              <a:defRPr/>
            </a:pPr>
            <a:endParaRPr lang="en-US" sz="1600" dirty="0"/>
          </a:p>
          <a:p>
            <a:pPr marL="342900" indent="-342900">
              <a:spcBef>
                <a:spcPct val="20000"/>
              </a:spcBef>
              <a:defRPr/>
            </a:pPr>
            <a:endParaRPr lang="en-US" sz="3200" kern="0" dirty="0">
              <a:latin typeface="+mn-lt"/>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1355-3200-B8B9-873E-B95D1D59136B}"/>
              </a:ext>
            </a:extLst>
          </p:cNvPr>
          <p:cNvSpPr>
            <a:spLocks noGrp="1"/>
          </p:cNvSpPr>
          <p:nvPr>
            <p:ph type="title"/>
          </p:nvPr>
        </p:nvSpPr>
        <p:spPr/>
        <p:txBody>
          <a:bodyPr>
            <a:normAutofit/>
          </a:bodyPr>
          <a:lstStyle/>
          <a:p>
            <a:r>
              <a:rPr lang="en-US" sz="4000" b="1" dirty="0"/>
              <a:t>For NEW Applicants</a:t>
            </a:r>
          </a:p>
        </p:txBody>
      </p:sp>
      <p:sp>
        <p:nvSpPr>
          <p:cNvPr id="3" name="Content Placeholder 2">
            <a:extLst>
              <a:ext uri="{FF2B5EF4-FFF2-40B4-BE49-F238E27FC236}">
                <a16:creationId xmlns:a16="http://schemas.microsoft.com/office/drawing/2014/main" id="{7D8163E8-CFD8-5673-6A32-DA9AA380A884}"/>
              </a:ext>
            </a:extLst>
          </p:cNvPr>
          <p:cNvSpPr>
            <a:spLocks noGrp="1"/>
          </p:cNvSpPr>
          <p:nvPr>
            <p:ph idx="1"/>
          </p:nvPr>
        </p:nvSpPr>
        <p:spPr>
          <a:xfrm>
            <a:off x="3600450" y="2610196"/>
            <a:ext cx="4869180" cy="3379124"/>
          </a:xfrm>
        </p:spPr>
        <p:txBody>
          <a:bodyPr/>
          <a:lstStyle/>
          <a:p>
            <a:pPr>
              <a:buFont typeface="Wingdings" panose="05000000000000000000" pitchFamily="2" charset="2"/>
              <a:buChar char="§"/>
            </a:pPr>
            <a:r>
              <a:rPr lang="en-US" dirty="0"/>
              <a:t> Accessing the Website</a:t>
            </a:r>
          </a:p>
          <a:p>
            <a:pPr>
              <a:buFont typeface="Wingdings" panose="05000000000000000000" pitchFamily="2" charset="2"/>
              <a:buChar char="§"/>
            </a:pPr>
            <a:r>
              <a:rPr lang="en-US" dirty="0"/>
              <a:t> Registering a New Account</a:t>
            </a:r>
          </a:p>
          <a:p>
            <a:pPr marL="0" indent="0">
              <a:buNone/>
            </a:pPr>
            <a:endParaRPr lang="en-US" dirty="0"/>
          </a:p>
        </p:txBody>
      </p:sp>
      <p:sp>
        <p:nvSpPr>
          <p:cNvPr id="4" name="Text Placeholder 3">
            <a:extLst>
              <a:ext uri="{FF2B5EF4-FFF2-40B4-BE49-F238E27FC236}">
                <a16:creationId xmlns:a16="http://schemas.microsoft.com/office/drawing/2014/main" id="{AEF70876-C20C-B34A-9375-9CE889C9A33C}"/>
              </a:ext>
            </a:extLst>
          </p:cNvPr>
          <p:cNvSpPr>
            <a:spLocks noGrp="1"/>
          </p:cNvSpPr>
          <p:nvPr>
            <p:ph type="body" sz="half" idx="2"/>
          </p:nvPr>
        </p:nvSpPr>
        <p:spPr/>
        <p:txBody>
          <a:bodyPr>
            <a:normAutofit/>
          </a:bodyPr>
          <a:lstStyle/>
          <a:p>
            <a:r>
              <a:rPr lang="en-US" sz="2400" dirty="0"/>
              <a:t>How to Access the CGA Grant Application Website and Create a New Applicant User Account</a:t>
            </a:r>
          </a:p>
        </p:txBody>
      </p:sp>
    </p:spTree>
    <p:extLst>
      <p:ext uri="{BB962C8B-B14F-4D97-AF65-F5344CB8AC3E}">
        <p14:creationId xmlns:p14="http://schemas.microsoft.com/office/powerpoint/2010/main" val="1760373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5CA2-A6D0-59E6-238F-B8D03674E9FF}"/>
              </a:ext>
            </a:extLst>
          </p:cNvPr>
          <p:cNvSpPr>
            <a:spLocks noGrp="1"/>
          </p:cNvSpPr>
          <p:nvPr>
            <p:ph type="title"/>
          </p:nvPr>
        </p:nvSpPr>
        <p:spPr/>
        <p:txBody>
          <a:bodyPr/>
          <a:lstStyle/>
          <a:p>
            <a:r>
              <a:rPr lang="en-US" dirty="0"/>
              <a:t>Accessing the CGA Website</a:t>
            </a:r>
          </a:p>
        </p:txBody>
      </p:sp>
      <p:sp>
        <p:nvSpPr>
          <p:cNvPr id="3" name="Content Placeholder 2">
            <a:extLst>
              <a:ext uri="{FF2B5EF4-FFF2-40B4-BE49-F238E27FC236}">
                <a16:creationId xmlns:a16="http://schemas.microsoft.com/office/drawing/2014/main" id="{37A88B7D-74CE-346C-9744-1EFF9E2476A3}"/>
              </a:ext>
            </a:extLst>
          </p:cNvPr>
          <p:cNvSpPr>
            <a:spLocks noGrp="1"/>
          </p:cNvSpPr>
          <p:nvPr>
            <p:ph sz="half" idx="1"/>
          </p:nvPr>
        </p:nvSpPr>
        <p:spPr/>
        <p:txBody>
          <a:bodyPr>
            <a:normAutofit lnSpcReduction="10000"/>
          </a:bodyPr>
          <a:lstStyle/>
          <a:p>
            <a:r>
              <a:rPr lang="en-US" dirty="0"/>
              <a:t>You will receive an email following the review of preapplication submission, if you are eligible.  This email will include instructions and links to the application forms you will need to complete registration to submit your Services Application(s).</a:t>
            </a:r>
          </a:p>
          <a:p>
            <a:endParaRPr lang="en-US" dirty="0"/>
          </a:p>
          <a:p>
            <a:r>
              <a:rPr lang="en-US" dirty="0"/>
              <a:t>Access the website using this link:</a:t>
            </a:r>
            <a:br>
              <a:rPr lang="en-US" dirty="0"/>
            </a:br>
            <a:r>
              <a:rPr lang="en-US" b="0" i="0" dirty="0">
                <a:solidFill>
                  <a:srgbClr val="333E48"/>
                </a:solidFill>
                <a:effectLst/>
                <a:latin typeface="National2"/>
                <a:hlinkClick r:id="rId2"/>
              </a:rPr>
              <a:t>https://apply-kitsap.smapply.io/</a:t>
            </a:r>
            <a:r>
              <a:rPr lang="en-US" b="0" i="0" dirty="0">
                <a:solidFill>
                  <a:srgbClr val="333E48"/>
                </a:solidFill>
                <a:effectLst/>
                <a:latin typeface="National2"/>
              </a:rPr>
              <a:t> </a:t>
            </a:r>
            <a:endParaRPr lang="en-US" dirty="0"/>
          </a:p>
          <a:p>
            <a:endParaRPr lang="en-US" dirty="0"/>
          </a:p>
        </p:txBody>
      </p:sp>
      <p:sp>
        <p:nvSpPr>
          <p:cNvPr id="4" name="Content Placeholder 3">
            <a:extLst>
              <a:ext uri="{FF2B5EF4-FFF2-40B4-BE49-F238E27FC236}">
                <a16:creationId xmlns:a16="http://schemas.microsoft.com/office/drawing/2014/main" id="{75F8EB4B-8CED-7F37-0A0B-DB995781A205}"/>
              </a:ext>
            </a:extLst>
          </p:cNvPr>
          <p:cNvSpPr>
            <a:spLocks noGrp="1"/>
          </p:cNvSpPr>
          <p:nvPr>
            <p:ph sz="half" idx="2"/>
          </p:nvPr>
        </p:nvSpPr>
        <p:spPr>
          <a:xfrm>
            <a:off x="4663440" y="1845734"/>
            <a:ext cx="4175760" cy="4555065"/>
          </a:xfrm>
        </p:spPr>
        <p:txBody>
          <a:bodyPr>
            <a:normAutofit lnSpcReduction="10000"/>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Hi </a:t>
            </a:r>
            <a:r>
              <a:rPr lang="en-US" sz="1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Jason</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meeting to talk through your project.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 wanted to share a few reminders with you:</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remote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SERVICES TA SESSION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will be held {</a:t>
            </a:r>
            <a:r>
              <a:rPr lang="en-US" sz="1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DATE</a:t>
            </a:r>
            <a:r>
              <a:rPr lang="en-US" sz="1100" dirty="0">
                <a:effectLst/>
                <a:latin typeface="Calibri" panose="020F0502020204030204" pitchFamily="34" charset="0"/>
                <a:ea typeface="Calibri" panose="020F0502020204030204" pitchFamily="34" charset="0"/>
                <a:cs typeface="Times New Roman" panose="02020603050405020304" pitchFamily="18" charset="0"/>
              </a:rPr>
              <a:t>} via Zoom.</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Please join the session using this link -&gt;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http://kcowa.us/cga-services-ta</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are unable to join the session live, a recording/slides presentation will be made available on the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Coordinated Grant Application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website. </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Applications will open on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June </a:t>
            </a:r>
            <a:r>
              <a:rPr lang="en-US" sz="1100" u="sng" dirty="0">
                <a:latin typeface="Calibri" panose="020F0502020204030204" pitchFamily="34" charset="0"/>
                <a:ea typeface="Calibri" panose="020F0502020204030204" pitchFamily="34" charset="0"/>
                <a:cs typeface="Times New Roman" panose="02020603050405020304" pitchFamily="18" charset="0"/>
              </a:rPr>
              <a:t>1st</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close on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June 30th</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applications consist of two parts, an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Organizational Information Application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which is only submitted once for your organization and a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project application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which is submitted for each project or program you are applying for.</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Organizational Information Application can be accessed by clicking on this link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https://apply-kitsap.smapply.io/prog/organization_information_2026</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Click on the link(s) below to access the project application(s):</a:t>
            </a:r>
          </a:p>
          <a:p>
            <a:pPr marL="91440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PROJECT NAME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https://apply-kitsap.smapply.io/prog/services_application_2026</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all the work you do, and please let us know if you have any questions about the process. </a:t>
            </a:r>
          </a:p>
        </p:txBody>
      </p:sp>
      <p:sp>
        <p:nvSpPr>
          <p:cNvPr id="7" name="Arrow: Right 6">
            <a:extLst>
              <a:ext uri="{FF2B5EF4-FFF2-40B4-BE49-F238E27FC236}">
                <a16:creationId xmlns:a16="http://schemas.microsoft.com/office/drawing/2014/main" id="{EA5951D4-D141-F925-1A14-A863A209BA48}"/>
              </a:ext>
            </a:extLst>
          </p:cNvPr>
          <p:cNvSpPr/>
          <p:nvPr/>
        </p:nvSpPr>
        <p:spPr>
          <a:xfrm rot="2256572">
            <a:off x="4327232" y="4413395"/>
            <a:ext cx="1031254" cy="152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95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990600" y="381000"/>
            <a:ext cx="7499350" cy="1143000"/>
          </a:xfrm>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numCol="1" anchorCtr="0" compatLnSpc="1">
            <a:prstTxWarp prst="textNoShape">
              <a:avLst/>
            </a:prstTxWarp>
          </a:bodyPr>
          <a:lstStyle/>
          <a:p>
            <a:pPr fontAlgn="auto">
              <a:spcAft>
                <a:spcPts val="0"/>
              </a:spcAft>
              <a:defRPr/>
            </a:pPr>
            <a:r>
              <a:rPr lang="en-US" altLang="en-US" b="1" dirty="0">
                <a:solidFill>
                  <a:schemeClr val="tx1"/>
                </a:solidFill>
              </a:rPr>
              <a:t>Welcome!</a:t>
            </a:r>
          </a:p>
        </p:txBody>
      </p:sp>
      <p:sp>
        <p:nvSpPr>
          <p:cNvPr id="9219" name="Rectangle 3"/>
          <p:cNvSpPr>
            <a:spLocks noGrp="1" noChangeArrowheads="1"/>
          </p:cNvSpPr>
          <p:nvPr>
            <p:ph idx="4294967295"/>
          </p:nvPr>
        </p:nvSpPr>
        <p:spPr>
          <a:xfrm>
            <a:off x="965200" y="1524000"/>
            <a:ext cx="7213600" cy="4724400"/>
          </a:xfrm>
        </p:spPr>
        <p:txBody>
          <a:bodyPr>
            <a:normAutofit fontScale="32500" lnSpcReduction="20000"/>
          </a:bodyPr>
          <a:lstStyle/>
          <a:p>
            <a:pPr marL="0" indent="0">
              <a:lnSpc>
                <a:spcPct val="105000"/>
              </a:lnSpc>
              <a:spcBef>
                <a:spcPct val="0"/>
              </a:spcBef>
              <a:spcAft>
                <a:spcPts val="0"/>
              </a:spcAft>
              <a:buNone/>
              <a:defRPr/>
            </a:pPr>
            <a:r>
              <a:rPr lang="en-US" altLang="en-US" sz="6900" spc="-50" dirty="0">
                <a:solidFill>
                  <a:schemeClr val="tx1"/>
                </a:solidFill>
                <a:latin typeface="+mj-lt"/>
                <a:ea typeface="+mj-ea"/>
                <a:cs typeface="+mj-cs"/>
              </a:rPr>
              <a:t>Technical Assistance Session for the </a:t>
            </a:r>
          </a:p>
          <a:p>
            <a:pPr marL="0" indent="0">
              <a:lnSpc>
                <a:spcPct val="105000"/>
              </a:lnSpc>
              <a:spcBef>
                <a:spcPct val="0"/>
              </a:spcBef>
              <a:spcAft>
                <a:spcPts val="0"/>
              </a:spcAft>
              <a:buNone/>
              <a:defRPr/>
            </a:pPr>
            <a:r>
              <a:rPr lang="en-US" altLang="en-US" sz="6900" spc="-50" dirty="0">
                <a:solidFill>
                  <a:schemeClr val="tx1"/>
                </a:solidFill>
                <a:latin typeface="+mj-lt"/>
                <a:ea typeface="+mj-ea"/>
                <a:cs typeface="+mj-cs"/>
              </a:rPr>
              <a:t>2026 Coordinated Grant Application Cycle for </a:t>
            </a:r>
          </a:p>
          <a:p>
            <a:pPr marL="0" indent="0">
              <a:lnSpc>
                <a:spcPct val="105000"/>
              </a:lnSpc>
              <a:spcBef>
                <a:spcPct val="0"/>
              </a:spcBef>
              <a:spcAft>
                <a:spcPts val="0"/>
              </a:spcAft>
              <a:buNone/>
              <a:defRPr/>
            </a:pPr>
            <a:r>
              <a:rPr lang="en-US" altLang="en-US" sz="6900" u="sng" spc="-50" dirty="0">
                <a:solidFill>
                  <a:schemeClr val="tx1"/>
                </a:solidFill>
                <a:latin typeface="+mj-lt"/>
                <a:ea typeface="+mj-ea"/>
                <a:cs typeface="+mj-cs"/>
              </a:rPr>
              <a:t>Mental Health, Chemical Dependency, and Therapeutic Courts.</a:t>
            </a:r>
          </a:p>
          <a:p>
            <a:pPr marL="0" indent="0">
              <a:lnSpc>
                <a:spcPct val="105000"/>
              </a:lnSpc>
              <a:spcBef>
                <a:spcPct val="0"/>
              </a:spcBef>
              <a:spcAft>
                <a:spcPts val="0"/>
              </a:spcAft>
              <a:buNone/>
              <a:defRPr/>
            </a:pPr>
            <a:endParaRPr lang="en-US" altLang="en-US" sz="6900" spc="-50" dirty="0">
              <a:solidFill>
                <a:schemeClr val="tx1"/>
              </a:solidFill>
              <a:latin typeface="+mj-lt"/>
              <a:ea typeface="+mj-ea"/>
              <a:cs typeface="+mj-cs"/>
            </a:endParaRPr>
          </a:p>
          <a:p>
            <a:pPr>
              <a:spcAft>
                <a:spcPts val="600"/>
              </a:spcAft>
              <a:buFont typeface="Wingdings" panose="05000000000000000000" pitchFamily="2" charset="2"/>
              <a:buChar char="Ø"/>
            </a:pPr>
            <a:r>
              <a:rPr lang="en-US" altLang="en-US" sz="4900" dirty="0"/>
              <a:t> Applications are used for:</a:t>
            </a:r>
          </a:p>
          <a:p>
            <a:pPr marL="342900" marR="0" lvl="0" indent="-342900">
              <a:buSzPts val="1000"/>
              <a:buFont typeface="Symbol" panose="05050102010706020507" pitchFamily="18" charset="2"/>
              <a:buChar char=""/>
              <a:tabLst>
                <a:tab pos="457200" algn="l"/>
              </a:tabLst>
            </a:pPr>
            <a:r>
              <a:rPr lang="en-US" sz="4900" b="1" kern="0" dirty="0">
                <a:effectLst/>
                <a:ea typeface="Calibri" panose="020F0502020204030204" pitchFamily="34" charset="0"/>
                <a:cs typeface="Aptos" panose="020B0004020202020204" pitchFamily="34" charset="0"/>
              </a:rPr>
              <a:t>CDBG</a:t>
            </a:r>
            <a:r>
              <a:rPr lang="en-US" sz="4900" kern="0" dirty="0">
                <a:effectLst/>
                <a:ea typeface="Calibri" panose="020F0502020204030204" pitchFamily="34" charset="0"/>
                <a:cs typeface="Times New Roman" panose="02020603050405020304" pitchFamily="18" charset="0"/>
              </a:rPr>
              <a:t>: Community Development Block Grant</a:t>
            </a:r>
            <a:endParaRPr lang="en-US" sz="4900" kern="100" dirty="0">
              <a:effectLst/>
              <a:ea typeface="Calibri" panose="020F0502020204030204" pitchFamily="34" charset="0"/>
              <a:cs typeface="Times New Roman" panose="02020603050405020304" pitchFamily="18" charset="0"/>
            </a:endParaRPr>
          </a:p>
          <a:p>
            <a:pPr marL="342900" marR="0" lvl="0" indent="-342900">
              <a:buSzPts val="1000"/>
              <a:buFont typeface="Symbol" panose="05050102010706020507" pitchFamily="18" charset="2"/>
              <a:buChar char=""/>
              <a:tabLst>
                <a:tab pos="457200" algn="l"/>
              </a:tabLst>
            </a:pPr>
            <a:r>
              <a:rPr lang="en-US" sz="4900" b="1" kern="0" dirty="0">
                <a:effectLst/>
                <a:ea typeface="Calibri" panose="020F0502020204030204" pitchFamily="34" charset="0"/>
                <a:cs typeface="Aptos" panose="020B0004020202020204" pitchFamily="34" charset="0"/>
              </a:rPr>
              <a:t>HOME</a:t>
            </a:r>
            <a:r>
              <a:rPr lang="en-US" sz="4900" kern="0" dirty="0">
                <a:effectLst/>
                <a:ea typeface="Calibri" panose="020F0502020204030204" pitchFamily="34" charset="0"/>
                <a:cs typeface="Times New Roman" panose="02020603050405020304" pitchFamily="18" charset="0"/>
              </a:rPr>
              <a:t>: Investment Partnership Program</a:t>
            </a:r>
            <a:endParaRPr lang="en-US" sz="4900" kern="100" dirty="0">
              <a:effectLst/>
              <a:ea typeface="Calibri" panose="020F0502020204030204" pitchFamily="34" charset="0"/>
              <a:cs typeface="Times New Roman" panose="02020603050405020304" pitchFamily="18" charset="0"/>
            </a:endParaRPr>
          </a:p>
          <a:p>
            <a:pPr marL="342900" marR="0" lvl="0" indent="-342900">
              <a:buSzPts val="1000"/>
              <a:buFont typeface="Symbol" panose="05050102010706020507" pitchFamily="18" charset="2"/>
              <a:buChar char=""/>
              <a:tabLst>
                <a:tab pos="457200" algn="l"/>
              </a:tabLst>
            </a:pPr>
            <a:r>
              <a:rPr lang="en-US" sz="4900" b="1" kern="0" dirty="0">
                <a:effectLst/>
                <a:ea typeface="Calibri" panose="020F0502020204030204" pitchFamily="34" charset="0"/>
                <a:cs typeface="Aptos" panose="020B0004020202020204" pitchFamily="34" charset="0"/>
              </a:rPr>
              <a:t>AHGP</a:t>
            </a:r>
            <a:r>
              <a:rPr lang="en-US" sz="4900" kern="0" dirty="0">
                <a:effectLst/>
                <a:ea typeface="Calibri" panose="020F0502020204030204" pitchFamily="34" charset="0"/>
                <a:cs typeface="Times New Roman" panose="02020603050405020304" pitchFamily="18" charset="0"/>
              </a:rPr>
              <a:t>: Affordable Housing Grant Program</a:t>
            </a:r>
            <a:endParaRPr lang="en-US" sz="4900" kern="100" dirty="0">
              <a:effectLst/>
              <a:ea typeface="Calibri" panose="020F0502020204030204" pitchFamily="34" charset="0"/>
              <a:cs typeface="Times New Roman" panose="02020603050405020304" pitchFamily="18" charset="0"/>
            </a:endParaRPr>
          </a:p>
          <a:p>
            <a:pPr marL="342900" marR="0" lvl="0" indent="-342900">
              <a:buSzPts val="1000"/>
              <a:buFont typeface="Symbol" panose="05050102010706020507" pitchFamily="18" charset="2"/>
              <a:buChar char=""/>
              <a:tabLst>
                <a:tab pos="457200" algn="l"/>
              </a:tabLst>
            </a:pPr>
            <a:r>
              <a:rPr lang="en-US" sz="4900" b="1" kern="0" dirty="0">
                <a:effectLst/>
                <a:ea typeface="Calibri" panose="020F0502020204030204" pitchFamily="34" charset="0"/>
                <a:cs typeface="Aptos" panose="020B0004020202020204" pitchFamily="34" charset="0"/>
              </a:rPr>
              <a:t>HHGP</a:t>
            </a:r>
            <a:r>
              <a:rPr lang="en-US" sz="4900" kern="0" dirty="0">
                <a:effectLst/>
                <a:ea typeface="Calibri" panose="020F0502020204030204" pitchFamily="34" charset="0"/>
                <a:cs typeface="Times New Roman" panose="02020603050405020304" pitchFamily="18" charset="0"/>
              </a:rPr>
              <a:t>: Homeless Housing Grant Program</a:t>
            </a:r>
            <a:endParaRPr lang="en-US" sz="4900" kern="100" dirty="0">
              <a:effectLst/>
              <a:ea typeface="Calibri" panose="020F0502020204030204" pitchFamily="34" charset="0"/>
              <a:cs typeface="Times New Roman" panose="02020603050405020304" pitchFamily="18" charset="0"/>
            </a:endParaRPr>
          </a:p>
          <a:p>
            <a:pPr marL="342900" marR="0" lvl="0" indent="-342900">
              <a:buSzPts val="1000"/>
              <a:buFont typeface="Symbol" panose="05050102010706020507" pitchFamily="18" charset="2"/>
              <a:buChar char=""/>
              <a:tabLst>
                <a:tab pos="457200" algn="l"/>
              </a:tabLst>
            </a:pPr>
            <a:r>
              <a:rPr lang="en-US" sz="4900" b="1" kern="0" dirty="0">
                <a:effectLst/>
                <a:ea typeface="Calibri" panose="020F0502020204030204" pitchFamily="34" charset="0"/>
                <a:cs typeface="Aptos" panose="020B0004020202020204" pitchFamily="34" charset="0"/>
              </a:rPr>
              <a:t>CHG</a:t>
            </a:r>
            <a:r>
              <a:rPr lang="en-US" sz="4900" kern="0" dirty="0">
                <a:effectLst/>
                <a:ea typeface="Calibri" panose="020F0502020204030204" pitchFamily="34" charset="0"/>
                <a:cs typeface="Times New Roman" panose="02020603050405020304" pitchFamily="18" charset="0"/>
              </a:rPr>
              <a:t>: Consolidated Homeless Grant</a:t>
            </a:r>
            <a:endParaRPr lang="en-US" sz="4900" kern="100" dirty="0">
              <a:effectLst/>
              <a:ea typeface="Calibri" panose="020F0502020204030204" pitchFamily="34" charset="0"/>
              <a:cs typeface="Times New Roman" panose="02020603050405020304" pitchFamily="18" charset="0"/>
            </a:endParaRPr>
          </a:p>
          <a:p>
            <a:pPr marL="342900" marR="0" lvl="0" indent="-342900">
              <a:buSzPts val="1000"/>
              <a:buFont typeface="Symbol" panose="05050102010706020507" pitchFamily="18" charset="2"/>
              <a:buChar char=""/>
              <a:tabLst>
                <a:tab pos="457200" algn="l"/>
              </a:tabLst>
            </a:pPr>
            <a:r>
              <a:rPr lang="en-US" sz="4900" b="1" kern="0" dirty="0">
                <a:effectLst/>
                <a:ea typeface="Calibri" panose="020F0502020204030204" pitchFamily="34" charset="0"/>
                <a:cs typeface="Aptos" panose="020B0004020202020204" pitchFamily="34" charset="0"/>
              </a:rPr>
              <a:t>CIAH</a:t>
            </a:r>
            <a:r>
              <a:rPr lang="en-US" sz="4900" kern="0" dirty="0">
                <a:effectLst/>
                <a:ea typeface="Calibri" panose="020F0502020204030204" pitchFamily="34" charset="0"/>
                <a:cs typeface="Times New Roman" panose="02020603050405020304" pitchFamily="18" charset="0"/>
              </a:rPr>
              <a:t>: Community Investments in Affordable Housing</a:t>
            </a:r>
            <a:endParaRPr lang="en-US" sz="4900" kern="100" dirty="0">
              <a:effectLst/>
              <a:ea typeface="Calibri" panose="020F0502020204030204" pitchFamily="34" charset="0"/>
              <a:cs typeface="Times New Roman" panose="02020603050405020304" pitchFamily="18" charset="0"/>
            </a:endParaRPr>
          </a:p>
          <a:p>
            <a:pPr marL="342900" marR="0" lvl="0" indent="-342900">
              <a:buSzPts val="1000"/>
              <a:buFont typeface="Symbol" panose="05050102010706020507" pitchFamily="18" charset="2"/>
              <a:buChar char=""/>
              <a:tabLst>
                <a:tab pos="457200" algn="l"/>
              </a:tabLst>
            </a:pPr>
            <a:r>
              <a:rPr lang="en-US" sz="4900" b="1" kern="0" dirty="0">
                <a:effectLst/>
                <a:ea typeface="Calibri" panose="020F0502020204030204" pitchFamily="34" charset="0"/>
                <a:cs typeface="Aptos" panose="020B0004020202020204" pitchFamily="34" charset="0"/>
              </a:rPr>
              <a:t>MHCDTC</a:t>
            </a:r>
            <a:r>
              <a:rPr lang="en-US" sz="4900" kern="0" dirty="0">
                <a:effectLst/>
                <a:ea typeface="Calibri" panose="020F0502020204030204" pitchFamily="34" charset="0"/>
                <a:cs typeface="Times New Roman" panose="02020603050405020304" pitchFamily="18" charset="0"/>
              </a:rPr>
              <a:t>: Mental Health, Chemical Dependency, and Therapeutic Courts</a:t>
            </a:r>
            <a:endParaRPr lang="en-US" sz="4900" kern="100" dirty="0">
              <a:effectLst/>
              <a:ea typeface="Calibri" panose="020F0502020204030204" pitchFamily="34" charset="0"/>
              <a:cs typeface="Times New Roman" panose="02020603050405020304" pitchFamily="18" charset="0"/>
            </a:endParaRPr>
          </a:p>
          <a:p>
            <a:pPr marL="342900" marR="0" lvl="0" indent="-342900">
              <a:buSzPts val="1000"/>
              <a:buFont typeface="Symbol" panose="05050102010706020507" pitchFamily="18" charset="2"/>
              <a:buChar char=""/>
              <a:tabLst>
                <a:tab pos="457200" algn="l"/>
              </a:tabLst>
            </a:pPr>
            <a:r>
              <a:rPr lang="en-US" sz="4900" b="1" kern="0" dirty="0">
                <a:effectLst/>
                <a:ea typeface="Calibri" panose="020F0502020204030204" pitchFamily="34" charset="0"/>
                <a:cs typeface="Aptos" panose="020B0004020202020204" pitchFamily="34" charset="0"/>
              </a:rPr>
              <a:t>City of Bremerton CDBG</a:t>
            </a:r>
            <a:endParaRPr lang="en-US" sz="4900" kern="100" dirty="0">
              <a:effectLst/>
              <a:ea typeface="Calibri" panose="020F0502020204030204" pitchFamily="34" charset="0"/>
              <a:cs typeface="Times New Roman" panose="02020603050405020304" pitchFamily="18" charset="0"/>
            </a:endParaRPr>
          </a:p>
          <a:p>
            <a:pPr lvl="1">
              <a:spcAft>
                <a:spcPts val="600"/>
              </a:spcAft>
              <a:buFont typeface="Arial" panose="020B0604020202020204" pitchFamily="34" charset="0"/>
              <a:buChar char="•"/>
            </a:pPr>
            <a:endParaRPr lang="en-US" altLang="en-US" sz="5500" dirty="0"/>
          </a:p>
          <a:p>
            <a:pPr lvl="1">
              <a:spcAft>
                <a:spcPts val="600"/>
              </a:spcAft>
              <a:buFont typeface="Arial" panose="020B0604020202020204" pitchFamily="34" charset="0"/>
              <a:buChar char="•"/>
            </a:pPr>
            <a:endParaRPr lang="en-US" altLang="en-US" sz="2400" dirty="0"/>
          </a:p>
          <a:p>
            <a:pPr>
              <a:spcBef>
                <a:spcPct val="0"/>
              </a:spcBef>
              <a:spcAft>
                <a:spcPts val="600"/>
              </a:spcAft>
              <a:buFont typeface="Wingdings 2" pitchFamily="18" charset="2"/>
              <a:buNone/>
            </a:pPr>
            <a:endParaRPr lang="en-US" altLang="en-US" sz="2400" dirty="0">
              <a:solidFill>
                <a:schemeClr val="accent1">
                  <a:lumMod val="75000"/>
                </a:schemeClr>
              </a:solidFill>
            </a:endParaRPr>
          </a:p>
          <a:p>
            <a:pPr marL="0" indent="0">
              <a:spcAft>
                <a:spcPts val="600"/>
              </a:spcAft>
              <a:buNone/>
            </a:pPr>
            <a:endParaRPr lang="en-US" altLang="en-US" sz="2400" dirty="0"/>
          </a:p>
          <a:p>
            <a:pPr>
              <a:buFontTx/>
              <a:buNone/>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9587-A0EC-FACF-04FE-659E9B5E609A}"/>
              </a:ext>
            </a:extLst>
          </p:cNvPr>
          <p:cNvSpPr>
            <a:spLocks noGrp="1"/>
          </p:cNvSpPr>
          <p:nvPr>
            <p:ph type="title"/>
          </p:nvPr>
        </p:nvSpPr>
        <p:spPr/>
        <p:txBody>
          <a:bodyPr/>
          <a:lstStyle/>
          <a:p>
            <a:r>
              <a:rPr lang="en-US" dirty="0"/>
              <a:t>Registering a NEW Applicant Account</a:t>
            </a:r>
          </a:p>
        </p:txBody>
      </p:sp>
      <p:sp>
        <p:nvSpPr>
          <p:cNvPr id="3" name="Content Placeholder 2">
            <a:extLst>
              <a:ext uri="{FF2B5EF4-FFF2-40B4-BE49-F238E27FC236}">
                <a16:creationId xmlns:a16="http://schemas.microsoft.com/office/drawing/2014/main" id="{ADD5122C-38E6-5F16-FA34-BB09A06EF08C}"/>
              </a:ext>
            </a:extLst>
          </p:cNvPr>
          <p:cNvSpPr>
            <a:spLocks noGrp="1"/>
          </p:cNvSpPr>
          <p:nvPr>
            <p:ph sz="half" idx="1"/>
          </p:nvPr>
        </p:nvSpPr>
        <p:spPr/>
        <p:txBody>
          <a:bodyPr/>
          <a:lstStyle/>
          <a:p>
            <a:r>
              <a:rPr lang="en-US" dirty="0"/>
              <a:t>Select the “Register” link along the top of the website to begin registering a new applicant primary account</a:t>
            </a:r>
          </a:p>
        </p:txBody>
      </p:sp>
      <p:pic>
        <p:nvPicPr>
          <p:cNvPr id="6" name="Picture 5">
            <a:extLst>
              <a:ext uri="{FF2B5EF4-FFF2-40B4-BE49-F238E27FC236}">
                <a16:creationId xmlns:a16="http://schemas.microsoft.com/office/drawing/2014/main" id="{0B0A389D-6724-E420-5BC0-DA819786091F}"/>
              </a:ext>
            </a:extLst>
          </p:cNvPr>
          <p:cNvPicPr>
            <a:picLocks noChangeAspect="1"/>
          </p:cNvPicPr>
          <p:nvPr/>
        </p:nvPicPr>
        <p:blipFill rotWithShape="1">
          <a:blip r:embed="rId2"/>
          <a:srcRect b="55171"/>
          <a:stretch/>
        </p:blipFill>
        <p:spPr>
          <a:xfrm>
            <a:off x="714997" y="3124200"/>
            <a:ext cx="7777455" cy="1905000"/>
          </a:xfrm>
          <a:prstGeom prst="rect">
            <a:avLst/>
          </a:prstGeom>
        </p:spPr>
      </p:pic>
      <p:sp>
        <p:nvSpPr>
          <p:cNvPr id="7" name="Arrow: Right 6">
            <a:extLst>
              <a:ext uri="{FF2B5EF4-FFF2-40B4-BE49-F238E27FC236}">
                <a16:creationId xmlns:a16="http://schemas.microsoft.com/office/drawing/2014/main" id="{F978E036-D74A-C855-2220-CB966E8003E5}"/>
              </a:ext>
            </a:extLst>
          </p:cNvPr>
          <p:cNvSpPr/>
          <p:nvPr/>
        </p:nvSpPr>
        <p:spPr>
          <a:xfrm rot="5400000">
            <a:off x="6723194" y="2532552"/>
            <a:ext cx="1031254" cy="152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66B955C-EE2D-E887-CD8E-4EC0505EC89A}"/>
              </a:ext>
            </a:extLst>
          </p:cNvPr>
          <p:cNvSpPr/>
          <p:nvPr/>
        </p:nvSpPr>
        <p:spPr>
          <a:xfrm>
            <a:off x="2514600" y="4343400"/>
            <a:ext cx="533400"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C54BECD-3ECE-FE88-03E4-6044880F7230}"/>
              </a:ext>
            </a:extLst>
          </p:cNvPr>
          <p:cNvSpPr txBox="1"/>
          <p:nvPr/>
        </p:nvSpPr>
        <p:spPr>
          <a:xfrm>
            <a:off x="2519082" y="4357931"/>
            <a:ext cx="762000" cy="276999"/>
          </a:xfrm>
          <a:prstGeom prst="rect">
            <a:avLst/>
          </a:prstGeom>
          <a:noFill/>
        </p:spPr>
        <p:txBody>
          <a:bodyPr wrap="square" rtlCol="0">
            <a:spAutoFit/>
          </a:bodyPr>
          <a:lstStyle/>
          <a:p>
            <a:pPr algn="l"/>
            <a:r>
              <a:rPr lang="en-US" sz="1200" dirty="0"/>
              <a:t>2026</a:t>
            </a:r>
          </a:p>
        </p:txBody>
      </p:sp>
    </p:spTree>
    <p:extLst>
      <p:ext uri="{BB962C8B-B14F-4D97-AF65-F5344CB8AC3E}">
        <p14:creationId xmlns:p14="http://schemas.microsoft.com/office/powerpoint/2010/main" val="366895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4E47C-EE68-AB24-44F7-622F929D3651}"/>
              </a:ext>
            </a:extLst>
          </p:cNvPr>
          <p:cNvSpPr>
            <a:spLocks noGrp="1"/>
          </p:cNvSpPr>
          <p:nvPr>
            <p:ph type="title"/>
          </p:nvPr>
        </p:nvSpPr>
        <p:spPr>
          <a:xfrm>
            <a:off x="822960" y="286604"/>
            <a:ext cx="2794033" cy="1450757"/>
          </a:xfrm>
        </p:spPr>
        <p:txBody>
          <a:bodyPr/>
          <a:lstStyle/>
          <a:p>
            <a:r>
              <a:rPr lang="en-US" dirty="0"/>
              <a:t>Register on Apply</a:t>
            </a:r>
          </a:p>
        </p:txBody>
      </p:sp>
      <p:sp>
        <p:nvSpPr>
          <p:cNvPr id="3" name="Content Placeholder 2">
            <a:extLst>
              <a:ext uri="{FF2B5EF4-FFF2-40B4-BE49-F238E27FC236}">
                <a16:creationId xmlns:a16="http://schemas.microsoft.com/office/drawing/2014/main" id="{361ACEEA-C6C3-21F9-8AC4-8EC1649BCA49}"/>
              </a:ext>
            </a:extLst>
          </p:cNvPr>
          <p:cNvSpPr>
            <a:spLocks noGrp="1"/>
          </p:cNvSpPr>
          <p:nvPr>
            <p:ph sz="half" idx="1"/>
          </p:nvPr>
        </p:nvSpPr>
        <p:spPr>
          <a:xfrm>
            <a:off x="822961" y="1845735"/>
            <a:ext cx="2606040" cy="4326465"/>
          </a:xfrm>
        </p:spPr>
        <p:txBody>
          <a:bodyPr>
            <a:normAutofit fontScale="92500" lnSpcReduction="10000"/>
          </a:bodyPr>
          <a:lstStyle/>
          <a:p>
            <a:r>
              <a:rPr lang="en-US" dirty="0"/>
              <a:t>Create an account for your Primary or Managing User</a:t>
            </a:r>
          </a:p>
          <a:p>
            <a:r>
              <a:rPr lang="en-US" dirty="0"/>
              <a:t>Passwords must be at least 8 characters, with at least 1 uppercase letter, 1 lower case letter, 1 number, and 1 special </a:t>
            </a:r>
            <a:r>
              <a:rPr lang="en-US" dirty="0" err="1"/>
              <a:t>char@cter</a:t>
            </a:r>
            <a:endParaRPr lang="en-US" dirty="0"/>
          </a:p>
          <a:p>
            <a:endParaRPr lang="en-US" dirty="0"/>
          </a:p>
          <a:p>
            <a:r>
              <a:rPr lang="en-US" dirty="0"/>
              <a:t>Check “I’m not a robot” and complete the Captcha</a:t>
            </a:r>
          </a:p>
          <a:p>
            <a:r>
              <a:rPr lang="en-US" dirty="0"/>
              <a:t>Finally “Create Account”</a:t>
            </a:r>
          </a:p>
          <a:p>
            <a:endParaRPr lang="en-US" dirty="0"/>
          </a:p>
        </p:txBody>
      </p:sp>
      <p:pic>
        <p:nvPicPr>
          <p:cNvPr id="8" name="Picture 7">
            <a:extLst>
              <a:ext uri="{FF2B5EF4-FFF2-40B4-BE49-F238E27FC236}">
                <a16:creationId xmlns:a16="http://schemas.microsoft.com/office/drawing/2014/main" id="{1EBBDB47-8001-E6AF-F7ED-87C27640A05A}"/>
              </a:ext>
            </a:extLst>
          </p:cNvPr>
          <p:cNvPicPr>
            <a:picLocks noChangeAspect="1"/>
          </p:cNvPicPr>
          <p:nvPr/>
        </p:nvPicPr>
        <p:blipFill>
          <a:blip r:embed="rId2"/>
          <a:stretch>
            <a:fillRect/>
          </a:stretch>
        </p:blipFill>
        <p:spPr>
          <a:xfrm>
            <a:off x="3574342" y="0"/>
            <a:ext cx="5557085" cy="6858000"/>
          </a:xfrm>
          <a:prstGeom prst="rect">
            <a:avLst/>
          </a:prstGeom>
        </p:spPr>
      </p:pic>
    </p:spTree>
    <p:extLst>
      <p:ext uri="{BB962C8B-B14F-4D97-AF65-F5344CB8AC3E}">
        <p14:creationId xmlns:p14="http://schemas.microsoft.com/office/powerpoint/2010/main" val="455228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4F86A-8776-5B15-7FBB-A9296EF22553}"/>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0821BD9A-AFAE-B0F8-DD77-7A52096C4DB4}"/>
              </a:ext>
            </a:extLst>
          </p:cNvPr>
          <p:cNvSpPr>
            <a:spLocks noGrp="1"/>
          </p:cNvSpPr>
          <p:nvPr>
            <p:ph sz="half" idx="1"/>
          </p:nvPr>
        </p:nvSpPr>
        <p:spPr/>
        <p:txBody>
          <a:bodyPr/>
          <a:lstStyle/>
          <a:p>
            <a:r>
              <a:rPr lang="en-US" dirty="0"/>
              <a:t>After registering you will receive a confirmation email.</a:t>
            </a:r>
          </a:p>
          <a:p>
            <a:r>
              <a:rPr lang="en-US" dirty="0"/>
              <a:t>YOU MUST verify your account using the link in the email.  You will not be able to submit your application or complete some steps without clicking the verification link</a:t>
            </a:r>
          </a:p>
        </p:txBody>
      </p:sp>
      <p:pic>
        <p:nvPicPr>
          <p:cNvPr id="6" name="Picture 5">
            <a:extLst>
              <a:ext uri="{FF2B5EF4-FFF2-40B4-BE49-F238E27FC236}">
                <a16:creationId xmlns:a16="http://schemas.microsoft.com/office/drawing/2014/main" id="{A10A922A-B508-6EE1-0067-E5CD176C54F9}"/>
              </a:ext>
            </a:extLst>
          </p:cNvPr>
          <p:cNvPicPr>
            <a:picLocks noChangeAspect="1"/>
          </p:cNvPicPr>
          <p:nvPr/>
        </p:nvPicPr>
        <p:blipFill>
          <a:blip r:embed="rId2"/>
          <a:stretch>
            <a:fillRect/>
          </a:stretch>
        </p:blipFill>
        <p:spPr>
          <a:xfrm>
            <a:off x="4680022" y="227363"/>
            <a:ext cx="3695798" cy="3019995"/>
          </a:xfrm>
          <a:prstGeom prst="rect">
            <a:avLst/>
          </a:prstGeom>
        </p:spPr>
      </p:pic>
      <p:pic>
        <p:nvPicPr>
          <p:cNvPr id="8" name="Picture 7">
            <a:extLst>
              <a:ext uri="{FF2B5EF4-FFF2-40B4-BE49-F238E27FC236}">
                <a16:creationId xmlns:a16="http://schemas.microsoft.com/office/drawing/2014/main" id="{5B4777B0-9091-442E-3FA2-930FD0FB2D4C}"/>
              </a:ext>
            </a:extLst>
          </p:cNvPr>
          <p:cNvPicPr>
            <a:picLocks noChangeAspect="1"/>
          </p:cNvPicPr>
          <p:nvPr/>
        </p:nvPicPr>
        <p:blipFill>
          <a:blip r:embed="rId3"/>
          <a:stretch>
            <a:fillRect/>
          </a:stretch>
        </p:blipFill>
        <p:spPr>
          <a:xfrm>
            <a:off x="4724400" y="3329011"/>
            <a:ext cx="4425286" cy="2843189"/>
          </a:xfrm>
          <a:prstGeom prst="rect">
            <a:avLst/>
          </a:prstGeom>
        </p:spPr>
      </p:pic>
      <p:sp>
        <p:nvSpPr>
          <p:cNvPr id="9" name="Arrow: Right 8">
            <a:extLst>
              <a:ext uri="{FF2B5EF4-FFF2-40B4-BE49-F238E27FC236}">
                <a16:creationId xmlns:a16="http://schemas.microsoft.com/office/drawing/2014/main" id="{91D9231B-2934-10A4-FC80-037CA2C2309A}"/>
              </a:ext>
            </a:extLst>
          </p:cNvPr>
          <p:cNvSpPr/>
          <p:nvPr/>
        </p:nvSpPr>
        <p:spPr>
          <a:xfrm>
            <a:off x="4015854" y="5268481"/>
            <a:ext cx="2461146" cy="217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315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221E-859A-399C-F507-CB502AA8CCA1}"/>
              </a:ext>
            </a:extLst>
          </p:cNvPr>
          <p:cNvSpPr>
            <a:spLocks noGrp="1"/>
          </p:cNvSpPr>
          <p:nvPr>
            <p:ph type="title"/>
          </p:nvPr>
        </p:nvSpPr>
        <p:spPr/>
        <p:txBody>
          <a:bodyPr/>
          <a:lstStyle/>
          <a:p>
            <a:r>
              <a:rPr lang="en-US" dirty="0"/>
              <a:t>Manage your Organization</a:t>
            </a:r>
          </a:p>
        </p:txBody>
      </p:sp>
      <p:sp>
        <p:nvSpPr>
          <p:cNvPr id="3" name="Content Placeholder 2">
            <a:extLst>
              <a:ext uri="{FF2B5EF4-FFF2-40B4-BE49-F238E27FC236}">
                <a16:creationId xmlns:a16="http://schemas.microsoft.com/office/drawing/2014/main" id="{51AB9A0E-9A73-51C1-FBB3-59D84A2B9658}"/>
              </a:ext>
            </a:extLst>
          </p:cNvPr>
          <p:cNvSpPr>
            <a:spLocks noGrp="1"/>
          </p:cNvSpPr>
          <p:nvPr>
            <p:ph sz="half" idx="1"/>
          </p:nvPr>
        </p:nvSpPr>
        <p:spPr>
          <a:xfrm>
            <a:off x="822960" y="1845735"/>
            <a:ext cx="3703320" cy="4326465"/>
          </a:xfrm>
        </p:spPr>
        <p:txBody>
          <a:bodyPr>
            <a:normAutofit fontScale="92500" lnSpcReduction="20000"/>
          </a:bodyPr>
          <a:lstStyle/>
          <a:p>
            <a:r>
              <a:rPr lang="en-US" dirty="0"/>
              <a:t>After creating your Primary account, you will need to complete some basic information about your organization.</a:t>
            </a:r>
          </a:p>
          <a:p>
            <a:r>
              <a:rPr lang="en-US" dirty="0"/>
              <a:t>This will allow you to create an organization, where you may add multiple members/users who can work on an application collaboratively.  We will discuss adding additional members shortly.</a:t>
            </a:r>
          </a:p>
          <a:p>
            <a:r>
              <a:rPr lang="en-US" i="1" dirty="0"/>
              <a:t>Users who register separate Primary accounts cannot collaborate on the same application. </a:t>
            </a:r>
          </a:p>
          <a:p>
            <a:r>
              <a:rPr lang="en-US" dirty="0"/>
              <a:t>Complete the following:</a:t>
            </a:r>
          </a:p>
          <a:p>
            <a:pPr>
              <a:buFont typeface="Wingdings" panose="05000000000000000000" pitchFamily="2" charset="2"/>
              <a:buChar char="Ø"/>
            </a:pPr>
            <a:r>
              <a:rPr lang="en-US" dirty="0"/>
              <a:t> Organization Name</a:t>
            </a:r>
          </a:p>
          <a:p>
            <a:pPr>
              <a:buFont typeface="Wingdings" panose="05000000000000000000" pitchFamily="2" charset="2"/>
              <a:buChar char="Ø"/>
            </a:pPr>
            <a:r>
              <a:rPr lang="en-US" dirty="0"/>
              <a:t> Tax Number</a:t>
            </a:r>
          </a:p>
        </p:txBody>
      </p:sp>
      <p:pic>
        <p:nvPicPr>
          <p:cNvPr id="6" name="Picture 5">
            <a:extLst>
              <a:ext uri="{FF2B5EF4-FFF2-40B4-BE49-F238E27FC236}">
                <a16:creationId xmlns:a16="http://schemas.microsoft.com/office/drawing/2014/main" id="{03D29291-EEB0-C020-FDA2-778B1A32C8D6}"/>
              </a:ext>
            </a:extLst>
          </p:cNvPr>
          <p:cNvPicPr>
            <a:picLocks noChangeAspect="1"/>
          </p:cNvPicPr>
          <p:nvPr/>
        </p:nvPicPr>
        <p:blipFill>
          <a:blip r:embed="rId2"/>
          <a:stretch>
            <a:fillRect/>
          </a:stretch>
        </p:blipFill>
        <p:spPr>
          <a:xfrm>
            <a:off x="4800600" y="1877111"/>
            <a:ext cx="4070968" cy="4114800"/>
          </a:xfrm>
          <a:prstGeom prst="rect">
            <a:avLst/>
          </a:prstGeom>
        </p:spPr>
      </p:pic>
      <p:sp>
        <p:nvSpPr>
          <p:cNvPr id="7" name="Arrow: Right 6">
            <a:extLst>
              <a:ext uri="{FF2B5EF4-FFF2-40B4-BE49-F238E27FC236}">
                <a16:creationId xmlns:a16="http://schemas.microsoft.com/office/drawing/2014/main" id="{798AC620-18B9-0238-33C0-1D5DDF317B21}"/>
              </a:ext>
            </a:extLst>
          </p:cNvPr>
          <p:cNvSpPr/>
          <p:nvPr/>
        </p:nvSpPr>
        <p:spPr>
          <a:xfrm>
            <a:off x="5791200" y="4410995"/>
            <a:ext cx="1143000" cy="217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6FE3C3C-3FE6-5290-1017-CD69F440C2DD}"/>
              </a:ext>
            </a:extLst>
          </p:cNvPr>
          <p:cNvSpPr/>
          <p:nvPr/>
        </p:nvSpPr>
        <p:spPr>
          <a:xfrm rot="10800000">
            <a:off x="6226484" y="3048000"/>
            <a:ext cx="1219200" cy="217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7442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DB88-9315-A0C0-4BD1-102B2FE006A1}"/>
              </a:ext>
            </a:extLst>
          </p:cNvPr>
          <p:cNvSpPr>
            <a:spLocks noGrp="1"/>
          </p:cNvSpPr>
          <p:nvPr>
            <p:ph type="title"/>
          </p:nvPr>
        </p:nvSpPr>
        <p:spPr/>
        <p:txBody>
          <a:bodyPr/>
          <a:lstStyle/>
          <a:p>
            <a:r>
              <a:rPr lang="en-US" dirty="0"/>
              <a:t>Registered Successfully</a:t>
            </a:r>
          </a:p>
        </p:txBody>
      </p:sp>
      <p:pic>
        <p:nvPicPr>
          <p:cNvPr id="4" name="Picture 3">
            <a:extLst>
              <a:ext uri="{FF2B5EF4-FFF2-40B4-BE49-F238E27FC236}">
                <a16:creationId xmlns:a16="http://schemas.microsoft.com/office/drawing/2014/main" id="{E7F5A54B-2A0A-5136-B7F5-4587E0ACD344}"/>
              </a:ext>
            </a:extLst>
          </p:cNvPr>
          <p:cNvPicPr>
            <a:picLocks noChangeAspect="1"/>
          </p:cNvPicPr>
          <p:nvPr/>
        </p:nvPicPr>
        <p:blipFill>
          <a:blip r:embed="rId2"/>
          <a:stretch>
            <a:fillRect/>
          </a:stretch>
        </p:blipFill>
        <p:spPr>
          <a:xfrm>
            <a:off x="2009417" y="2133600"/>
            <a:ext cx="5125165" cy="3439005"/>
          </a:xfrm>
          <a:prstGeom prst="rect">
            <a:avLst/>
          </a:prstGeom>
        </p:spPr>
      </p:pic>
    </p:spTree>
    <p:extLst>
      <p:ext uri="{BB962C8B-B14F-4D97-AF65-F5344CB8AC3E}">
        <p14:creationId xmlns:p14="http://schemas.microsoft.com/office/powerpoint/2010/main" val="4104358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ACE4C-2AA3-EC68-CDEB-AC6EF52D9166}"/>
              </a:ext>
            </a:extLst>
          </p:cNvPr>
          <p:cNvSpPr>
            <a:spLocks noGrp="1"/>
          </p:cNvSpPr>
          <p:nvPr>
            <p:ph type="title"/>
          </p:nvPr>
        </p:nvSpPr>
        <p:spPr/>
        <p:txBody>
          <a:bodyPr>
            <a:normAutofit/>
          </a:bodyPr>
          <a:lstStyle/>
          <a:p>
            <a:r>
              <a:rPr lang="en-US" b="1" dirty="0"/>
              <a:t>For RETURNING and NEW Applicants</a:t>
            </a:r>
          </a:p>
        </p:txBody>
      </p:sp>
      <p:sp>
        <p:nvSpPr>
          <p:cNvPr id="3" name="Content Placeholder 2">
            <a:extLst>
              <a:ext uri="{FF2B5EF4-FFF2-40B4-BE49-F238E27FC236}">
                <a16:creationId xmlns:a16="http://schemas.microsoft.com/office/drawing/2014/main" id="{2262C62F-2809-46A2-DF2A-971A0AAD7E49}"/>
              </a:ext>
            </a:extLst>
          </p:cNvPr>
          <p:cNvSpPr>
            <a:spLocks noGrp="1"/>
          </p:cNvSpPr>
          <p:nvPr>
            <p:ph idx="1"/>
          </p:nvPr>
        </p:nvSpPr>
        <p:spPr>
          <a:xfrm>
            <a:off x="3600450" y="2362200"/>
            <a:ext cx="4869180" cy="3627120"/>
          </a:xfrm>
        </p:spPr>
        <p:txBody>
          <a:bodyPr/>
          <a:lstStyle/>
          <a:p>
            <a:pPr>
              <a:buFont typeface="Wingdings" panose="05000000000000000000" pitchFamily="2" charset="2"/>
              <a:buChar char="§"/>
            </a:pPr>
            <a:r>
              <a:rPr lang="en-US" dirty="0"/>
              <a:t> Accessing the Website</a:t>
            </a:r>
          </a:p>
          <a:p>
            <a:pPr>
              <a:buFont typeface="Wingdings" panose="05000000000000000000" pitchFamily="2" charset="2"/>
              <a:buChar char="§"/>
            </a:pPr>
            <a:r>
              <a:rPr lang="en-US" dirty="0"/>
              <a:t> Resetting Passwords</a:t>
            </a:r>
          </a:p>
          <a:p>
            <a:pPr>
              <a:buFont typeface="Wingdings" panose="05000000000000000000" pitchFamily="2" charset="2"/>
              <a:buChar char="§"/>
            </a:pPr>
            <a:r>
              <a:rPr lang="en-US" dirty="0"/>
              <a:t> Adding Members or Collaborators</a:t>
            </a:r>
          </a:p>
          <a:p>
            <a:pPr>
              <a:buFont typeface="Wingdings" panose="05000000000000000000" pitchFamily="2" charset="2"/>
              <a:buChar char="§"/>
            </a:pPr>
            <a:r>
              <a:rPr lang="en-US" dirty="0"/>
              <a:t> Changing your Primary Account User</a:t>
            </a:r>
          </a:p>
          <a:p>
            <a:endParaRPr lang="en-US" dirty="0"/>
          </a:p>
        </p:txBody>
      </p:sp>
      <p:sp>
        <p:nvSpPr>
          <p:cNvPr id="4" name="Text Placeholder 3">
            <a:extLst>
              <a:ext uri="{FF2B5EF4-FFF2-40B4-BE49-F238E27FC236}">
                <a16:creationId xmlns:a16="http://schemas.microsoft.com/office/drawing/2014/main" id="{9351A8C3-0421-FB3C-25FC-D2A5F70AFA6C}"/>
              </a:ext>
            </a:extLst>
          </p:cNvPr>
          <p:cNvSpPr>
            <a:spLocks noGrp="1"/>
          </p:cNvSpPr>
          <p:nvPr>
            <p:ph type="body" sz="half" idx="2"/>
          </p:nvPr>
        </p:nvSpPr>
        <p:spPr/>
        <p:txBody>
          <a:bodyPr/>
          <a:lstStyle/>
          <a:p>
            <a:r>
              <a:rPr lang="en-US" sz="2400" dirty="0"/>
              <a:t>How to Access the CGA Grant Application Website and Manage your accounts</a:t>
            </a:r>
          </a:p>
          <a:p>
            <a:endParaRPr lang="en-US" dirty="0"/>
          </a:p>
        </p:txBody>
      </p:sp>
    </p:spTree>
    <p:extLst>
      <p:ext uri="{BB962C8B-B14F-4D97-AF65-F5344CB8AC3E}">
        <p14:creationId xmlns:p14="http://schemas.microsoft.com/office/powerpoint/2010/main" val="1645216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5CA2-A6D0-59E6-238F-B8D03674E9FF}"/>
              </a:ext>
            </a:extLst>
          </p:cNvPr>
          <p:cNvSpPr>
            <a:spLocks noGrp="1"/>
          </p:cNvSpPr>
          <p:nvPr>
            <p:ph type="title"/>
          </p:nvPr>
        </p:nvSpPr>
        <p:spPr/>
        <p:txBody>
          <a:bodyPr/>
          <a:lstStyle/>
          <a:p>
            <a:r>
              <a:rPr lang="en-US" dirty="0"/>
              <a:t>Accessing the CGA Website</a:t>
            </a:r>
          </a:p>
        </p:txBody>
      </p:sp>
      <p:sp>
        <p:nvSpPr>
          <p:cNvPr id="3" name="Content Placeholder 2">
            <a:extLst>
              <a:ext uri="{FF2B5EF4-FFF2-40B4-BE49-F238E27FC236}">
                <a16:creationId xmlns:a16="http://schemas.microsoft.com/office/drawing/2014/main" id="{37A88B7D-74CE-346C-9744-1EFF9E2476A3}"/>
              </a:ext>
            </a:extLst>
          </p:cNvPr>
          <p:cNvSpPr>
            <a:spLocks noGrp="1"/>
          </p:cNvSpPr>
          <p:nvPr>
            <p:ph sz="half" idx="1"/>
          </p:nvPr>
        </p:nvSpPr>
        <p:spPr/>
        <p:txBody>
          <a:bodyPr>
            <a:normAutofit lnSpcReduction="10000"/>
          </a:bodyPr>
          <a:lstStyle/>
          <a:p>
            <a:r>
              <a:rPr lang="en-US" dirty="0"/>
              <a:t>You will receive an email following the review of preapplication submission, if you are eligible.  This email will include instructions and links to the application forms you will need to complete registration to submit your Services Application(s).</a:t>
            </a:r>
          </a:p>
          <a:p>
            <a:endParaRPr lang="en-US" dirty="0"/>
          </a:p>
          <a:p>
            <a:r>
              <a:rPr lang="en-US" dirty="0"/>
              <a:t>Access the website using this link:</a:t>
            </a:r>
            <a:br>
              <a:rPr lang="en-US" dirty="0"/>
            </a:br>
            <a:r>
              <a:rPr lang="en-US" b="0" i="0" dirty="0">
                <a:solidFill>
                  <a:srgbClr val="333E48"/>
                </a:solidFill>
                <a:effectLst/>
                <a:latin typeface="National2"/>
                <a:hlinkClick r:id="rId2"/>
              </a:rPr>
              <a:t>https://apply-kitsap.smapply.io/</a:t>
            </a:r>
            <a:r>
              <a:rPr lang="en-US" b="0" i="0" dirty="0">
                <a:solidFill>
                  <a:srgbClr val="333E48"/>
                </a:solidFill>
                <a:effectLst/>
                <a:latin typeface="National2"/>
              </a:rPr>
              <a:t> </a:t>
            </a:r>
            <a:endParaRPr lang="en-US" dirty="0"/>
          </a:p>
        </p:txBody>
      </p:sp>
      <p:sp>
        <p:nvSpPr>
          <p:cNvPr id="4" name="Content Placeholder 3">
            <a:extLst>
              <a:ext uri="{FF2B5EF4-FFF2-40B4-BE49-F238E27FC236}">
                <a16:creationId xmlns:a16="http://schemas.microsoft.com/office/drawing/2014/main" id="{75F8EB4B-8CED-7F37-0A0B-DB995781A205}"/>
              </a:ext>
            </a:extLst>
          </p:cNvPr>
          <p:cNvSpPr>
            <a:spLocks noGrp="1"/>
          </p:cNvSpPr>
          <p:nvPr>
            <p:ph sz="half" idx="2"/>
          </p:nvPr>
        </p:nvSpPr>
        <p:spPr>
          <a:xfrm>
            <a:off x="4663440" y="1845734"/>
            <a:ext cx="4175760" cy="4555065"/>
          </a:xfrm>
        </p:spPr>
        <p:txBody>
          <a:bodyPr>
            <a:normAutofit lnSpcReduction="10000"/>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Hi </a:t>
            </a:r>
            <a:r>
              <a:rPr lang="en-US" sz="1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Miranda</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meeting to talk through your project.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 wanted to share a few reminders with you:</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remote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SERVICES TA SESSION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will be held {</a:t>
            </a:r>
            <a:r>
              <a:rPr lang="en-US" sz="1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DATE</a:t>
            </a:r>
            <a:r>
              <a:rPr lang="en-US" sz="1100" dirty="0">
                <a:effectLst/>
                <a:latin typeface="Calibri" panose="020F0502020204030204" pitchFamily="34" charset="0"/>
                <a:ea typeface="Calibri" panose="020F0502020204030204" pitchFamily="34" charset="0"/>
                <a:cs typeface="Times New Roman" panose="02020603050405020304" pitchFamily="18" charset="0"/>
              </a:rPr>
              <a:t>} via Zoom.</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Please join the session using this link -&gt;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http://kcowa.us/cga-services-ta</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are unable to join the session live, a recording/slides presentation will be made available on the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Coordinated Grant Application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website. </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Applications will open on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June 29</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close on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July 27</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applications consist of two parts, an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Organizational Information Application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which is only submitted once for your organization and a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project application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which is submitted for each project or program you are applying for.</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Organizational Information Application can be accessed by clicking on this link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https://apply-kitsap.smapply.io/prog/organization_information_2024</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Click on the link(s) below to access the project application(s):</a:t>
            </a:r>
          </a:p>
          <a:p>
            <a:pPr marL="91440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PROJECT NAME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https://apply-kitsap.smapply.io/prog/services_application_2024</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all the work you do, and please let us know if you have any questions about the process. </a:t>
            </a:r>
          </a:p>
        </p:txBody>
      </p:sp>
      <p:sp>
        <p:nvSpPr>
          <p:cNvPr id="7" name="Arrow: Right 6">
            <a:extLst>
              <a:ext uri="{FF2B5EF4-FFF2-40B4-BE49-F238E27FC236}">
                <a16:creationId xmlns:a16="http://schemas.microsoft.com/office/drawing/2014/main" id="{EA5951D4-D141-F925-1A14-A863A209BA48}"/>
              </a:ext>
            </a:extLst>
          </p:cNvPr>
          <p:cNvSpPr/>
          <p:nvPr/>
        </p:nvSpPr>
        <p:spPr>
          <a:xfrm rot="2256572">
            <a:off x="4327232" y="4413395"/>
            <a:ext cx="1031254" cy="152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509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E1F2-CBD7-A725-807F-86F3138FB921}"/>
              </a:ext>
            </a:extLst>
          </p:cNvPr>
          <p:cNvSpPr>
            <a:spLocks noGrp="1"/>
          </p:cNvSpPr>
          <p:nvPr>
            <p:ph type="title"/>
          </p:nvPr>
        </p:nvSpPr>
        <p:spPr/>
        <p:txBody>
          <a:bodyPr/>
          <a:lstStyle/>
          <a:p>
            <a:r>
              <a:rPr lang="en-US" dirty="0"/>
              <a:t>Password Reset</a:t>
            </a:r>
          </a:p>
        </p:txBody>
      </p:sp>
      <p:sp>
        <p:nvSpPr>
          <p:cNvPr id="3" name="Content Placeholder 2">
            <a:extLst>
              <a:ext uri="{FF2B5EF4-FFF2-40B4-BE49-F238E27FC236}">
                <a16:creationId xmlns:a16="http://schemas.microsoft.com/office/drawing/2014/main" id="{A4C71682-DD40-A581-1E71-1C1929F8AB9C}"/>
              </a:ext>
            </a:extLst>
          </p:cNvPr>
          <p:cNvSpPr>
            <a:spLocks noGrp="1"/>
          </p:cNvSpPr>
          <p:nvPr>
            <p:ph sz="half" idx="1"/>
          </p:nvPr>
        </p:nvSpPr>
        <p:spPr>
          <a:xfrm>
            <a:off x="822960" y="1845735"/>
            <a:ext cx="3703320" cy="4555065"/>
          </a:xfrm>
        </p:spPr>
        <p:txBody>
          <a:bodyPr>
            <a:normAutofit fontScale="92500" lnSpcReduction="20000"/>
          </a:bodyPr>
          <a:lstStyle/>
          <a:p>
            <a:r>
              <a:rPr lang="en-US" dirty="0"/>
              <a:t>Are you a New or Existing User and you have forgotten your password?</a:t>
            </a:r>
          </a:p>
          <a:p>
            <a:pPr marL="457200" indent="-457200">
              <a:buFont typeface="+mj-lt"/>
              <a:buAutoNum type="arabicPeriod"/>
            </a:pPr>
            <a:r>
              <a:rPr lang="en-US" dirty="0"/>
              <a:t>Go to the homepage at </a:t>
            </a:r>
            <a:br>
              <a:rPr lang="en-US" dirty="0"/>
            </a:br>
            <a:r>
              <a:rPr lang="en-US" dirty="0">
                <a:hlinkClick r:id="rId2"/>
              </a:rPr>
              <a:t>https://apply-kitsap.smapply.io/</a:t>
            </a:r>
            <a:r>
              <a:rPr lang="en-US" dirty="0"/>
              <a:t> </a:t>
            </a:r>
          </a:p>
          <a:p>
            <a:pPr marL="457200" indent="-457200">
              <a:buFont typeface="+mj-lt"/>
              <a:buAutoNum type="arabicPeriod"/>
            </a:pPr>
            <a:r>
              <a:rPr lang="en-US" dirty="0"/>
              <a:t>Click “</a:t>
            </a:r>
            <a:r>
              <a:rPr lang="en-US" b="1" dirty="0"/>
              <a:t>Log In”</a:t>
            </a:r>
          </a:p>
          <a:p>
            <a:pPr marL="457200" indent="-457200">
              <a:buFont typeface="+mj-lt"/>
              <a:buAutoNum type="arabicPeriod"/>
            </a:pPr>
            <a:r>
              <a:rPr lang="en-US" dirty="0"/>
              <a:t>Under the Password field click “Forgot your password?”</a:t>
            </a:r>
          </a:p>
          <a:p>
            <a:pPr marL="457200" indent="-457200">
              <a:buFont typeface="+mj-lt"/>
              <a:buAutoNum type="arabicPeriod"/>
            </a:pPr>
            <a:r>
              <a:rPr lang="en-US" dirty="0"/>
              <a:t>Enter the email address that you use to log into the site</a:t>
            </a:r>
          </a:p>
          <a:p>
            <a:pPr marL="457200" indent="-457200">
              <a:buFont typeface="+mj-lt"/>
              <a:buAutoNum type="arabicPeriod"/>
            </a:pPr>
            <a:r>
              <a:rPr lang="en-US" dirty="0"/>
              <a:t>Click “Send Instructions”</a:t>
            </a:r>
          </a:p>
          <a:p>
            <a:pPr marL="457200" indent="-457200">
              <a:buFont typeface="+mj-lt"/>
              <a:buAutoNum type="arabicPeriod"/>
            </a:pPr>
            <a:r>
              <a:rPr lang="en-US" dirty="0"/>
              <a:t>Click the link in the email you receive</a:t>
            </a:r>
          </a:p>
          <a:p>
            <a:pPr marL="457200" indent="-457200">
              <a:buFont typeface="+mj-lt"/>
              <a:buAutoNum type="arabicPeriod"/>
            </a:pPr>
            <a:r>
              <a:rPr lang="en-US" dirty="0"/>
              <a:t>Enter a new password</a:t>
            </a:r>
          </a:p>
          <a:p>
            <a:pPr marL="457200" indent="-457200">
              <a:buFont typeface="+mj-lt"/>
              <a:buAutoNum type="arabicPeriod"/>
            </a:pPr>
            <a:r>
              <a:rPr lang="en-US" dirty="0"/>
              <a:t>Click “Reset Password”</a:t>
            </a:r>
          </a:p>
        </p:txBody>
      </p:sp>
      <p:pic>
        <p:nvPicPr>
          <p:cNvPr id="6" name="Picture 5">
            <a:extLst>
              <a:ext uri="{FF2B5EF4-FFF2-40B4-BE49-F238E27FC236}">
                <a16:creationId xmlns:a16="http://schemas.microsoft.com/office/drawing/2014/main" id="{AC542C2A-32DC-AF55-9ED9-9FD033C8DD1B}"/>
              </a:ext>
            </a:extLst>
          </p:cNvPr>
          <p:cNvPicPr>
            <a:picLocks noChangeAspect="1"/>
          </p:cNvPicPr>
          <p:nvPr/>
        </p:nvPicPr>
        <p:blipFill>
          <a:blip r:embed="rId3"/>
          <a:stretch>
            <a:fillRect/>
          </a:stretch>
        </p:blipFill>
        <p:spPr>
          <a:xfrm>
            <a:off x="5117370" y="1913466"/>
            <a:ext cx="3345028" cy="1964265"/>
          </a:xfrm>
          <a:prstGeom prst="rect">
            <a:avLst/>
          </a:prstGeom>
        </p:spPr>
      </p:pic>
      <p:sp>
        <p:nvSpPr>
          <p:cNvPr id="7" name="Arrow: Right 6">
            <a:extLst>
              <a:ext uri="{FF2B5EF4-FFF2-40B4-BE49-F238E27FC236}">
                <a16:creationId xmlns:a16="http://schemas.microsoft.com/office/drawing/2014/main" id="{9DC95118-9DCB-200E-C3EE-6C4B84F37667}"/>
              </a:ext>
            </a:extLst>
          </p:cNvPr>
          <p:cNvSpPr/>
          <p:nvPr/>
        </p:nvSpPr>
        <p:spPr>
          <a:xfrm rot="2256572">
            <a:off x="6274257" y="2978080"/>
            <a:ext cx="1031254" cy="152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5BD248C-3E76-EFF8-A643-70F38A7C885E}"/>
              </a:ext>
            </a:extLst>
          </p:cNvPr>
          <p:cNvPicPr>
            <a:picLocks noChangeAspect="1"/>
          </p:cNvPicPr>
          <p:nvPr/>
        </p:nvPicPr>
        <p:blipFill>
          <a:blip r:embed="rId4"/>
          <a:stretch>
            <a:fillRect/>
          </a:stretch>
        </p:blipFill>
        <p:spPr>
          <a:xfrm>
            <a:off x="5144525" y="4080730"/>
            <a:ext cx="3290718" cy="2405292"/>
          </a:xfrm>
          <a:prstGeom prst="rect">
            <a:avLst/>
          </a:prstGeom>
        </p:spPr>
      </p:pic>
      <p:sp>
        <p:nvSpPr>
          <p:cNvPr id="10" name="Arrow: Right 9">
            <a:extLst>
              <a:ext uri="{FF2B5EF4-FFF2-40B4-BE49-F238E27FC236}">
                <a16:creationId xmlns:a16="http://schemas.microsoft.com/office/drawing/2014/main" id="{B2A587A2-9D1C-2846-6002-1FC9FB7E746F}"/>
              </a:ext>
            </a:extLst>
          </p:cNvPr>
          <p:cNvSpPr/>
          <p:nvPr/>
        </p:nvSpPr>
        <p:spPr>
          <a:xfrm rot="2256572">
            <a:off x="5364521" y="5709077"/>
            <a:ext cx="1031254" cy="152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081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931F-BD9E-C70E-94CF-3EAF827F125A}"/>
              </a:ext>
            </a:extLst>
          </p:cNvPr>
          <p:cNvSpPr>
            <a:spLocks noGrp="1"/>
          </p:cNvSpPr>
          <p:nvPr>
            <p:ph type="title"/>
          </p:nvPr>
        </p:nvSpPr>
        <p:spPr/>
        <p:txBody>
          <a:bodyPr/>
          <a:lstStyle/>
          <a:p>
            <a:r>
              <a:rPr lang="en-US" dirty="0"/>
              <a:t>Add Members or Collaborators</a:t>
            </a:r>
          </a:p>
        </p:txBody>
      </p:sp>
      <p:sp>
        <p:nvSpPr>
          <p:cNvPr id="3" name="Content Placeholder 2">
            <a:extLst>
              <a:ext uri="{FF2B5EF4-FFF2-40B4-BE49-F238E27FC236}">
                <a16:creationId xmlns:a16="http://schemas.microsoft.com/office/drawing/2014/main" id="{B445C93B-A794-FEF6-1779-299C1BF7916F}"/>
              </a:ext>
            </a:extLst>
          </p:cNvPr>
          <p:cNvSpPr>
            <a:spLocks noGrp="1"/>
          </p:cNvSpPr>
          <p:nvPr>
            <p:ph sz="half" idx="1"/>
          </p:nvPr>
        </p:nvSpPr>
        <p:spPr>
          <a:xfrm>
            <a:off x="822960" y="1845735"/>
            <a:ext cx="7543800" cy="4023359"/>
          </a:xfrm>
        </p:spPr>
        <p:txBody>
          <a:bodyPr/>
          <a:lstStyle/>
          <a:p>
            <a:r>
              <a:rPr lang="en-US" dirty="0"/>
              <a:t>If you will have multiple users working together on an application, use the following steps to create user accounts for your members.</a:t>
            </a:r>
          </a:p>
          <a:p>
            <a:r>
              <a:rPr lang="en-US" dirty="0"/>
              <a:t>After Logging in with the Primary Account, Select “Manage Organization” from the menu bar.</a:t>
            </a:r>
          </a:p>
        </p:txBody>
      </p:sp>
      <p:pic>
        <p:nvPicPr>
          <p:cNvPr id="6" name="Picture 5">
            <a:extLst>
              <a:ext uri="{FF2B5EF4-FFF2-40B4-BE49-F238E27FC236}">
                <a16:creationId xmlns:a16="http://schemas.microsoft.com/office/drawing/2014/main" id="{7D852EC1-9400-23B3-95ED-1268250B0E67}"/>
              </a:ext>
            </a:extLst>
          </p:cNvPr>
          <p:cNvPicPr>
            <a:picLocks noChangeAspect="1"/>
          </p:cNvPicPr>
          <p:nvPr/>
        </p:nvPicPr>
        <p:blipFill rotWithShape="1">
          <a:blip r:embed="rId2"/>
          <a:srcRect l="1396"/>
          <a:stretch/>
        </p:blipFill>
        <p:spPr>
          <a:xfrm>
            <a:off x="2057400" y="3276600"/>
            <a:ext cx="5382455" cy="2867308"/>
          </a:xfrm>
          <a:prstGeom prst="rect">
            <a:avLst/>
          </a:prstGeom>
        </p:spPr>
      </p:pic>
      <p:sp>
        <p:nvSpPr>
          <p:cNvPr id="7" name="Arrow: Right 6">
            <a:extLst>
              <a:ext uri="{FF2B5EF4-FFF2-40B4-BE49-F238E27FC236}">
                <a16:creationId xmlns:a16="http://schemas.microsoft.com/office/drawing/2014/main" id="{50CA3482-A0F4-CB9C-07E7-070DD385E802}"/>
              </a:ext>
            </a:extLst>
          </p:cNvPr>
          <p:cNvSpPr/>
          <p:nvPr/>
        </p:nvSpPr>
        <p:spPr>
          <a:xfrm rot="12262880">
            <a:off x="7331808" y="3883802"/>
            <a:ext cx="1143000" cy="217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51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80DE-9B29-316B-39EF-6DF73B50205B}"/>
              </a:ext>
            </a:extLst>
          </p:cNvPr>
          <p:cNvSpPr>
            <a:spLocks noGrp="1"/>
          </p:cNvSpPr>
          <p:nvPr>
            <p:ph type="title"/>
          </p:nvPr>
        </p:nvSpPr>
        <p:spPr/>
        <p:txBody>
          <a:bodyPr/>
          <a:lstStyle/>
          <a:p>
            <a:r>
              <a:rPr lang="en-US" dirty="0"/>
              <a:t>Add Members or Collaborators</a:t>
            </a:r>
          </a:p>
        </p:txBody>
      </p:sp>
      <p:sp>
        <p:nvSpPr>
          <p:cNvPr id="3" name="Content Placeholder 2">
            <a:extLst>
              <a:ext uri="{FF2B5EF4-FFF2-40B4-BE49-F238E27FC236}">
                <a16:creationId xmlns:a16="http://schemas.microsoft.com/office/drawing/2014/main" id="{05158457-4154-B773-369A-3D6FFE92F278}"/>
              </a:ext>
            </a:extLst>
          </p:cNvPr>
          <p:cNvSpPr>
            <a:spLocks noGrp="1"/>
          </p:cNvSpPr>
          <p:nvPr>
            <p:ph sz="half" idx="1"/>
          </p:nvPr>
        </p:nvSpPr>
        <p:spPr/>
        <p:txBody>
          <a:bodyPr/>
          <a:lstStyle/>
          <a:p>
            <a:r>
              <a:rPr lang="en-US" dirty="0"/>
              <a:t>From the Manage Organization page select the “Members” tab</a:t>
            </a:r>
          </a:p>
          <a:p>
            <a:endParaRPr lang="en-US" dirty="0"/>
          </a:p>
          <a:p>
            <a:endParaRPr lang="en-US" dirty="0"/>
          </a:p>
          <a:p>
            <a:endParaRPr lang="en-US" dirty="0"/>
          </a:p>
          <a:p>
            <a:endParaRPr lang="en-US" dirty="0"/>
          </a:p>
          <a:p>
            <a:r>
              <a:rPr lang="en-US" dirty="0"/>
              <a:t>Next select the “Add member” button</a:t>
            </a:r>
          </a:p>
          <a:p>
            <a:pPr marL="0" indent="0">
              <a:buNone/>
            </a:pPr>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30FF2C2A-C7FC-CBD1-DB2D-B2E9585B6E62}"/>
              </a:ext>
            </a:extLst>
          </p:cNvPr>
          <p:cNvPicPr>
            <a:picLocks noChangeAspect="1"/>
          </p:cNvPicPr>
          <p:nvPr/>
        </p:nvPicPr>
        <p:blipFill rotWithShape="1">
          <a:blip r:embed="rId2"/>
          <a:srcRect b="60200"/>
          <a:stretch/>
        </p:blipFill>
        <p:spPr>
          <a:xfrm>
            <a:off x="4343400" y="1961281"/>
            <a:ext cx="4447562" cy="1126065"/>
          </a:xfrm>
          <a:prstGeom prst="rect">
            <a:avLst/>
          </a:prstGeom>
        </p:spPr>
      </p:pic>
      <p:pic>
        <p:nvPicPr>
          <p:cNvPr id="6" name="Picture 5">
            <a:extLst>
              <a:ext uri="{FF2B5EF4-FFF2-40B4-BE49-F238E27FC236}">
                <a16:creationId xmlns:a16="http://schemas.microsoft.com/office/drawing/2014/main" id="{1514046D-14E4-B1B2-C0BE-C0CE88546311}"/>
              </a:ext>
            </a:extLst>
          </p:cNvPr>
          <p:cNvPicPr>
            <a:picLocks noChangeAspect="1"/>
          </p:cNvPicPr>
          <p:nvPr/>
        </p:nvPicPr>
        <p:blipFill>
          <a:blip r:embed="rId3"/>
          <a:stretch>
            <a:fillRect/>
          </a:stretch>
        </p:blipFill>
        <p:spPr>
          <a:xfrm>
            <a:off x="4380929" y="3973868"/>
            <a:ext cx="4410033" cy="1331851"/>
          </a:xfrm>
          <a:prstGeom prst="rect">
            <a:avLst/>
          </a:prstGeom>
        </p:spPr>
      </p:pic>
      <p:sp>
        <p:nvSpPr>
          <p:cNvPr id="7" name="Arrow: Right 6">
            <a:extLst>
              <a:ext uri="{FF2B5EF4-FFF2-40B4-BE49-F238E27FC236}">
                <a16:creationId xmlns:a16="http://schemas.microsoft.com/office/drawing/2014/main" id="{FDF5E7BA-60E5-29B2-89F6-FCD83416ED69}"/>
              </a:ext>
            </a:extLst>
          </p:cNvPr>
          <p:cNvSpPr/>
          <p:nvPr/>
        </p:nvSpPr>
        <p:spPr>
          <a:xfrm rot="8765320">
            <a:off x="6669180" y="2153219"/>
            <a:ext cx="1143000" cy="217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77BAF0C-955A-71AB-DA35-AE592EB65814}"/>
              </a:ext>
            </a:extLst>
          </p:cNvPr>
          <p:cNvSpPr/>
          <p:nvPr/>
        </p:nvSpPr>
        <p:spPr>
          <a:xfrm rot="8765320">
            <a:off x="6104728" y="3879313"/>
            <a:ext cx="1143000" cy="217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04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bwMode="auto">
          <a:xfrm>
            <a:off x="1447800" y="266700"/>
            <a:ext cx="749935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fontAlgn="auto">
              <a:spcAft>
                <a:spcPts val="0"/>
              </a:spcAft>
              <a:defRPr/>
            </a:pPr>
            <a:r>
              <a:rPr lang="en-US" altLang="en-US" dirty="0">
                <a:solidFill>
                  <a:schemeClr val="tx1"/>
                </a:solidFill>
              </a:rPr>
              <a:t>Introductions</a:t>
            </a:r>
          </a:p>
        </p:txBody>
      </p:sp>
      <p:sp>
        <p:nvSpPr>
          <p:cNvPr id="10243" name="Rectangle 3"/>
          <p:cNvSpPr>
            <a:spLocks noGrp="1" noChangeArrowheads="1"/>
          </p:cNvSpPr>
          <p:nvPr>
            <p:ph idx="4294967295"/>
          </p:nvPr>
        </p:nvSpPr>
        <p:spPr>
          <a:xfrm>
            <a:off x="1524000" y="1905000"/>
            <a:ext cx="7499350" cy="4191000"/>
          </a:xfrm>
        </p:spPr>
        <p:txBody>
          <a:bodyPr>
            <a:normAutofit/>
          </a:bodyPr>
          <a:lstStyle/>
          <a:p>
            <a:pPr>
              <a:lnSpc>
                <a:spcPct val="80000"/>
              </a:lnSpc>
              <a:buFontTx/>
              <a:buNone/>
            </a:pPr>
            <a:r>
              <a:rPr lang="en-US" altLang="en-US" b="1" u="sng" dirty="0"/>
              <a:t>Kitsap County Staff</a:t>
            </a:r>
          </a:p>
          <a:p>
            <a:pPr>
              <a:lnSpc>
                <a:spcPct val="80000"/>
              </a:lnSpc>
              <a:buNone/>
            </a:pPr>
            <a:r>
              <a:rPr lang="en-US" altLang="en-US" dirty="0"/>
              <a:t>Hannah Shockley</a:t>
            </a:r>
          </a:p>
          <a:p>
            <a:pPr>
              <a:lnSpc>
                <a:spcPct val="80000"/>
              </a:lnSpc>
              <a:buNone/>
            </a:pPr>
            <a:endParaRPr lang="en-US" altLang="en-US" dirty="0"/>
          </a:p>
          <a:p>
            <a:pPr>
              <a:lnSpc>
                <a:spcPct val="80000"/>
              </a:lnSpc>
              <a:buFontTx/>
              <a:buNone/>
            </a:pP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5F89-D4D1-91AC-E46D-739058B546E0}"/>
              </a:ext>
            </a:extLst>
          </p:cNvPr>
          <p:cNvSpPr>
            <a:spLocks noGrp="1"/>
          </p:cNvSpPr>
          <p:nvPr>
            <p:ph type="title"/>
          </p:nvPr>
        </p:nvSpPr>
        <p:spPr/>
        <p:txBody>
          <a:bodyPr/>
          <a:lstStyle/>
          <a:p>
            <a:r>
              <a:rPr lang="en-US" dirty="0"/>
              <a:t>Add Members or Collaborators</a:t>
            </a:r>
          </a:p>
        </p:txBody>
      </p:sp>
      <p:sp>
        <p:nvSpPr>
          <p:cNvPr id="3" name="Content Placeholder 2">
            <a:extLst>
              <a:ext uri="{FF2B5EF4-FFF2-40B4-BE49-F238E27FC236}">
                <a16:creationId xmlns:a16="http://schemas.microsoft.com/office/drawing/2014/main" id="{BC92E5A5-5995-A230-E2A8-29EBC0CE7C29}"/>
              </a:ext>
            </a:extLst>
          </p:cNvPr>
          <p:cNvSpPr>
            <a:spLocks noGrp="1"/>
          </p:cNvSpPr>
          <p:nvPr>
            <p:ph sz="half" idx="1"/>
          </p:nvPr>
        </p:nvSpPr>
        <p:spPr/>
        <p:txBody>
          <a:bodyPr/>
          <a:lstStyle/>
          <a:p>
            <a:r>
              <a:rPr lang="en-US" dirty="0"/>
              <a:t>Create the member by entering their name, email, and select “Notify member by email that they have been added”.  This will send the user an invitation email.</a:t>
            </a:r>
          </a:p>
          <a:p>
            <a:endParaRPr lang="en-US" dirty="0"/>
          </a:p>
          <a:p>
            <a:r>
              <a:rPr lang="en-US" dirty="0"/>
              <a:t>The added member will need to select the “</a:t>
            </a:r>
            <a:r>
              <a:rPr lang="en-US" b="1" dirty="0"/>
              <a:t>Join now</a:t>
            </a:r>
            <a:r>
              <a:rPr lang="en-US" dirty="0"/>
              <a:t>” link in the invitation email. </a:t>
            </a:r>
          </a:p>
          <a:p>
            <a:endParaRPr lang="en-US" dirty="0"/>
          </a:p>
        </p:txBody>
      </p:sp>
      <p:pic>
        <p:nvPicPr>
          <p:cNvPr id="5" name="Picture 4">
            <a:extLst>
              <a:ext uri="{FF2B5EF4-FFF2-40B4-BE49-F238E27FC236}">
                <a16:creationId xmlns:a16="http://schemas.microsoft.com/office/drawing/2014/main" id="{9A3E4618-5150-767E-F501-524F7A4D1F4D}"/>
              </a:ext>
            </a:extLst>
          </p:cNvPr>
          <p:cNvPicPr>
            <a:picLocks noChangeAspect="1"/>
          </p:cNvPicPr>
          <p:nvPr/>
        </p:nvPicPr>
        <p:blipFill>
          <a:blip r:embed="rId2"/>
          <a:stretch>
            <a:fillRect/>
          </a:stretch>
        </p:blipFill>
        <p:spPr>
          <a:xfrm>
            <a:off x="4656436" y="1924589"/>
            <a:ext cx="4036275" cy="4023359"/>
          </a:xfrm>
          <a:prstGeom prst="rect">
            <a:avLst/>
          </a:prstGeom>
        </p:spPr>
      </p:pic>
      <p:sp>
        <p:nvSpPr>
          <p:cNvPr id="6" name="Arrow: Right 5">
            <a:extLst>
              <a:ext uri="{FF2B5EF4-FFF2-40B4-BE49-F238E27FC236}">
                <a16:creationId xmlns:a16="http://schemas.microsoft.com/office/drawing/2014/main" id="{1D1A6E08-3FF6-CA42-3CAB-EF5EDA1DA5A8}"/>
              </a:ext>
            </a:extLst>
          </p:cNvPr>
          <p:cNvSpPr/>
          <p:nvPr/>
        </p:nvSpPr>
        <p:spPr>
          <a:xfrm rot="20263204">
            <a:off x="3656243" y="5011681"/>
            <a:ext cx="1143000" cy="217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080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931F-BD9E-C70E-94CF-3EAF827F125A}"/>
              </a:ext>
            </a:extLst>
          </p:cNvPr>
          <p:cNvSpPr>
            <a:spLocks noGrp="1"/>
          </p:cNvSpPr>
          <p:nvPr>
            <p:ph type="title"/>
          </p:nvPr>
        </p:nvSpPr>
        <p:spPr>
          <a:xfrm>
            <a:off x="822960" y="286605"/>
            <a:ext cx="7543800" cy="932596"/>
          </a:xfrm>
        </p:spPr>
        <p:txBody>
          <a:bodyPr/>
          <a:lstStyle/>
          <a:p>
            <a:r>
              <a:rPr lang="en-US" dirty="0"/>
              <a:t>Transferring Primary Account</a:t>
            </a:r>
          </a:p>
        </p:txBody>
      </p:sp>
      <p:sp>
        <p:nvSpPr>
          <p:cNvPr id="3" name="Content Placeholder 2">
            <a:extLst>
              <a:ext uri="{FF2B5EF4-FFF2-40B4-BE49-F238E27FC236}">
                <a16:creationId xmlns:a16="http://schemas.microsoft.com/office/drawing/2014/main" id="{B445C93B-A794-FEF6-1779-299C1BF7916F}"/>
              </a:ext>
            </a:extLst>
          </p:cNvPr>
          <p:cNvSpPr>
            <a:spLocks noGrp="1"/>
          </p:cNvSpPr>
          <p:nvPr>
            <p:ph sz="half" idx="1"/>
          </p:nvPr>
        </p:nvSpPr>
        <p:spPr>
          <a:xfrm>
            <a:off x="822960" y="1417320"/>
            <a:ext cx="7543800" cy="4526280"/>
          </a:xfrm>
          <a:solidFill>
            <a:schemeClr val="bg1"/>
          </a:solidFill>
        </p:spPr>
        <p:txBody>
          <a:bodyPr>
            <a:normAutofit fontScale="85000" lnSpcReduction="10000"/>
          </a:bodyPr>
          <a:lstStyle/>
          <a:p>
            <a:pPr algn="l"/>
            <a:r>
              <a:rPr lang="en-US" b="0" i="0" dirty="0">
                <a:solidFill>
                  <a:srgbClr val="333333"/>
                </a:solidFill>
                <a:effectLst/>
                <a:latin typeface="-apple-system"/>
              </a:rPr>
              <a:t>When an organization is first registered, the user that registered the organization will become the Primary Administrator. If you are the Primary Administrator you have the option of transferring this access to another member of the organization:</a:t>
            </a:r>
          </a:p>
          <a:p>
            <a:pPr algn="l">
              <a:buFont typeface="+mj-lt"/>
              <a:buAutoNum type="arabicPeriod"/>
            </a:pPr>
            <a:r>
              <a:rPr lang="en-US" b="0" i="0" dirty="0">
                <a:solidFill>
                  <a:srgbClr val="333333"/>
                </a:solidFill>
                <a:effectLst/>
                <a:latin typeface="-apple-system"/>
              </a:rPr>
              <a:t> Login as an organization administrator</a:t>
            </a:r>
          </a:p>
          <a:p>
            <a:pPr algn="l">
              <a:buFont typeface="+mj-lt"/>
              <a:buAutoNum type="arabicPeriod"/>
            </a:pPr>
            <a:r>
              <a:rPr lang="en-US" b="0" i="0" dirty="0">
                <a:solidFill>
                  <a:srgbClr val="333333"/>
                </a:solidFill>
                <a:effectLst/>
                <a:latin typeface="-apple-system"/>
              </a:rPr>
              <a:t> Click on </a:t>
            </a:r>
            <a:r>
              <a:rPr lang="en-US" b="1" i="0" dirty="0">
                <a:solidFill>
                  <a:srgbClr val="333333"/>
                </a:solidFill>
                <a:effectLst/>
                <a:latin typeface="-apple-system"/>
              </a:rPr>
              <a:t>Manage Organization</a:t>
            </a:r>
            <a:r>
              <a:rPr lang="en-US" b="0" i="0" dirty="0">
                <a:solidFill>
                  <a:srgbClr val="333333"/>
                </a:solidFill>
                <a:effectLst/>
                <a:latin typeface="-apple-system"/>
              </a:rPr>
              <a:t> in the top right corner</a:t>
            </a:r>
          </a:p>
          <a:p>
            <a:pPr algn="l">
              <a:buFont typeface="+mj-lt"/>
              <a:buAutoNum type="arabicPeriod"/>
            </a:pPr>
            <a:r>
              <a:rPr lang="en-US" b="0" i="0" dirty="0">
                <a:solidFill>
                  <a:srgbClr val="333333"/>
                </a:solidFill>
                <a:effectLst/>
                <a:latin typeface="-apple-system"/>
              </a:rPr>
              <a:t> Click </a:t>
            </a:r>
            <a:r>
              <a:rPr lang="en-US" b="1" i="0" dirty="0">
                <a:solidFill>
                  <a:srgbClr val="333333"/>
                </a:solidFill>
                <a:effectLst/>
                <a:latin typeface="-apple-system"/>
              </a:rPr>
              <a:t>Profile</a:t>
            </a:r>
            <a:endParaRPr lang="en-US" b="0" i="0" dirty="0">
              <a:solidFill>
                <a:srgbClr val="333333"/>
              </a:solidFill>
              <a:effectLst/>
              <a:latin typeface="-apple-system"/>
            </a:endParaRPr>
          </a:p>
          <a:p>
            <a:pPr algn="l">
              <a:buFont typeface="+mj-lt"/>
              <a:buAutoNum type="arabicPeriod"/>
            </a:pPr>
            <a:r>
              <a:rPr lang="en-US" b="0" i="0" dirty="0">
                <a:solidFill>
                  <a:srgbClr val="333333"/>
                </a:solidFill>
                <a:effectLst/>
                <a:latin typeface="-apple-system"/>
              </a:rPr>
              <a:t> Click </a:t>
            </a:r>
            <a:r>
              <a:rPr lang="en-US" b="1" i="0" dirty="0">
                <a:solidFill>
                  <a:srgbClr val="333333"/>
                </a:solidFill>
                <a:effectLst/>
                <a:latin typeface="-apple-system"/>
              </a:rPr>
              <a:t>Transfer Primary Administrator</a:t>
            </a:r>
            <a:endParaRPr lang="en-US" b="0" i="0" dirty="0">
              <a:solidFill>
                <a:srgbClr val="333333"/>
              </a:solidFill>
              <a:effectLst/>
              <a:latin typeface="-apple-system"/>
            </a:endParaRPr>
          </a:p>
          <a:p>
            <a:pPr algn="l">
              <a:buFont typeface="+mj-lt"/>
              <a:buAutoNum type="arabicPeriod"/>
            </a:pPr>
            <a:r>
              <a:rPr lang="en-US" b="0" i="0" dirty="0">
                <a:solidFill>
                  <a:srgbClr val="333333"/>
                </a:solidFill>
                <a:effectLst/>
                <a:latin typeface="-apple-system"/>
              </a:rPr>
              <a:t> Select the new primary administrator</a:t>
            </a:r>
          </a:p>
          <a:p>
            <a:pPr algn="l">
              <a:buFont typeface="+mj-lt"/>
              <a:buAutoNum type="arabicPeriod"/>
            </a:pPr>
            <a:r>
              <a:rPr lang="en-US" b="0" i="0" dirty="0">
                <a:solidFill>
                  <a:srgbClr val="333333"/>
                </a:solidFill>
                <a:effectLst/>
                <a:latin typeface="-apple-system"/>
              </a:rPr>
              <a:t> Click </a:t>
            </a:r>
            <a:r>
              <a:rPr lang="en-US" b="1" i="0" dirty="0">
                <a:solidFill>
                  <a:srgbClr val="333333"/>
                </a:solidFill>
                <a:effectLst/>
                <a:latin typeface="-apple-system"/>
              </a:rPr>
              <a:t>Transfer. </a:t>
            </a:r>
            <a:r>
              <a:rPr lang="en-US" b="0" i="0" dirty="0">
                <a:solidFill>
                  <a:srgbClr val="333333"/>
                </a:solidFill>
                <a:effectLst/>
                <a:latin typeface="-apple-system"/>
              </a:rPr>
              <a:t>You will be removed as</a:t>
            </a:r>
            <a:br>
              <a:rPr lang="en-US" b="0" i="0" dirty="0">
                <a:solidFill>
                  <a:srgbClr val="333333"/>
                </a:solidFill>
                <a:effectLst/>
                <a:latin typeface="-apple-system"/>
              </a:rPr>
            </a:br>
            <a:r>
              <a:rPr lang="en-US" b="0" i="0" dirty="0">
                <a:solidFill>
                  <a:srgbClr val="333333"/>
                </a:solidFill>
                <a:effectLst/>
                <a:latin typeface="-apple-system"/>
              </a:rPr>
              <a:t>the primary administrator of the organization and will be given Non-Administrative permissions to access the organization's applications.</a:t>
            </a:r>
          </a:p>
          <a:p>
            <a:pPr algn="l"/>
            <a:r>
              <a:rPr lang="en-US" b="1" i="0" dirty="0">
                <a:solidFill>
                  <a:srgbClr val="333333"/>
                </a:solidFill>
                <a:effectLst/>
                <a:latin typeface="-apple-system"/>
              </a:rPr>
              <a:t>NOTE:</a:t>
            </a:r>
            <a:r>
              <a:rPr lang="en-US" b="0" i="0" dirty="0">
                <a:solidFill>
                  <a:srgbClr val="333333"/>
                </a:solidFill>
                <a:effectLst/>
                <a:latin typeface="-apple-system"/>
              </a:rPr>
              <a:t> If you are currently an organization administrator and wish to become the Primary Administrator, </a:t>
            </a:r>
            <a:r>
              <a:rPr lang="en-US" b="0" i="1" dirty="0">
                <a:solidFill>
                  <a:srgbClr val="333333"/>
                </a:solidFill>
                <a:effectLst/>
                <a:latin typeface="-apple-system"/>
              </a:rPr>
              <a:t>for example, if the original Primary Administrator has left the Organization</a:t>
            </a:r>
            <a:r>
              <a:rPr lang="en-US" b="0" i="0" dirty="0">
                <a:solidFill>
                  <a:srgbClr val="333333"/>
                </a:solidFill>
                <a:effectLst/>
                <a:latin typeface="-apple-system"/>
              </a:rPr>
              <a:t>, we would recommend contacting </a:t>
            </a:r>
            <a:r>
              <a:rPr lang="en-US" dirty="0">
                <a:solidFill>
                  <a:srgbClr val="333333"/>
                </a:solidFill>
                <a:latin typeface="-apple-system"/>
              </a:rPr>
              <a:t>CGA Staff </a:t>
            </a:r>
            <a:r>
              <a:rPr lang="en-US" b="0" i="0" dirty="0">
                <a:solidFill>
                  <a:srgbClr val="333333"/>
                </a:solidFill>
                <a:effectLst/>
                <a:latin typeface="-apple-system"/>
              </a:rPr>
              <a:t>for further assistance.</a:t>
            </a:r>
          </a:p>
        </p:txBody>
      </p:sp>
      <p:pic>
        <p:nvPicPr>
          <p:cNvPr id="5" name="Picture 4">
            <a:extLst>
              <a:ext uri="{FF2B5EF4-FFF2-40B4-BE49-F238E27FC236}">
                <a16:creationId xmlns:a16="http://schemas.microsoft.com/office/drawing/2014/main" id="{0FA6C977-51F9-93C4-3CC1-32F467E7CFB8}"/>
              </a:ext>
            </a:extLst>
          </p:cNvPr>
          <p:cNvPicPr>
            <a:picLocks noChangeAspect="1"/>
          </p:cNvPicPr>
          <p:nvPr/>
        </p:nvPicPr>
        <p:blipFill>
          <a:blip r:embed="rId2"/>
          <a:stretch>
            <a:fillRect/>
          </a:stretch>
        </p:blipFill>
        <p:spPr>
          <a:xfrm>
            <a:off x="4547776" y="2979638"/>
            <a:ext cx="4596224" cy="1401644"/>
          </a:xfrm>
          <a:prstGeom prst="rect">
            <a:avLst/>
          </a:prstGeom>
        </p:spPr>
      </p:pic>
    </p:spTree>
    <p:extLst>
      <p:ext uri="{BB962C8B-B14F-4D97-AF65-F5344CB8AC3E}">
        <p14:creationId xmlns:p14="http://schemas.microsoft.com/office/powerpoint/2010/main" val="3449238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2AC97-6088-0369-1893-386F7E530CF3}"/>
              </a:ext>
            </a:extLst>
          </p:cNvPr>
          <p:cNvSpPr>
            <a:spLocks noGrp="1"/>
          </p:cNvSpPr>
          <p:nvPr>
            <p:ph type="title"/>
          </p:nvPr>
        </p:nvSpPr>
        <p:spPr/>
        <p:txBody>
          <a:bodyPr/>
          <a:lstStyle/>
          <a:p>
            <a:r>
              <a:rPr lang="en-US" b="1" dirty="0"/>
              <a:t>Creating An Application</a:t>
            </a:r>
          </a:p>
        </p:txBody>
      </p:sp>
      <p:sp>
        <p:nvSpPr>
          <p:cNvPr id="3" name="Content Placeholder 2">
            <a:extLst>
              <a:ext uri="{FF2B5EF4-FFF2-40B4-BE49-F238E27FC236}">
                <a16:creationId xmlns:a16="http://schemas.microsoft.com/office/drawing/2014/main" id="{87F95950-341A-09A4-7A11-61DE687AFB7E}"/>
              </a:ext>
            </a:extLst>
          </p:cNvPr>
          <p:cNvSpPr>
            <a:spLocks noGrp="1"/>
          </p:cNvSpPr>
          <p:nvPr>
            <p:ph idx="1"/>
          </p:nvPr>
        </p:nvSpPr>
        <p:spPr>
          <a:xfrm>
            <a:off x="3600450" y="2438400"/>
            <a:ext cx="4869180" cy="3550920"/>
          </a:xfrm>
        </p:spPr>
        <p:txBody>
          <a:bodyPr/>
          <a:lstStyle/>
          <a:p>
            <a:pPr>
              <a:buFont typeface="Wingdings" panose="05000000000000000000" pitchFamily="2" charset="2"/>
              <a:buChar char="§"/>
            </a:pPr>
            <a:r>
              <a:rPr lang="en-US" dirty="0"/>
              <a:t> Overview of the Coordinated Grant Application Site</a:t>
            </a:r>
          </a:p>
          <a:p>
            <a:pPr>
              <a:buFont typeface="Wingdings" panose="05000000000000000000" pitchFamily="2" charset="2"/>
              <a:buChar char="§"/>
            </a:pPr>
            <a:r>
              <a:rPr lang="en-US" dirty="0"/>
              <a:t>Viewing the Available Application Types</a:t>
            </a:r>
          </a:p>
          <a:p>
            <a:pPr>
              <a:buFont typeface="Wingdings" panose="05000000000000000000" pitchFamily="2" charset="2"/>
              <a:buChar char="§"/>
            </a:pPr>
            <a:r>
              <a:rPr lang="en-US" dirty="0"/>
              <a:t>Creating An Organizational Information and a Project Application</a:t>
            </a:r>
          </a:p>
        </p:txBody>
      </p:sp>
      <p:sp>
        <p:nvSpPr>
          <p:cNvPr id="4" name="Text Placeholder 3">
            <a:extLst>
              <a:ext uri="{FF2B5EF4-FFF2-40B4-BE49-F238E27FC236}">
                <a16:creationId xmlns:a16="http://schemas.microsoft.com/office/drawing/2014/main" id="{80492826-0F77-FF2E-06FD-9A56E61EDF2B}"/>
              </a:ext>
            </a:extLst>
          </p:cNvPr>
          <p:cNvSpPr>
            <a:spLocks noGrp="1"/>
          </p:cNvSpPr>
          <p:nvPr>
            <p:ph type="body" sz="half" idx="2"/>
          </p:nvPr>
        </p:nvSpPr>
        <p:spPr/>
        <p:txBody>
          <a:bodyPr/>
          <a:lstStyle/>
          <a:p>
            <a:r>
              <a:rPr lang="en-US" dirty="0"/>
              <a:t>Starting an Application</a:t>
            </a:r>
          </a:p>
          <a:p>
            <a:r>
              <a:rPr lang="en-US" dirty="0"/>
              <a:t>Creating a Part 1 – Organizational Information 2026 Application</a:t>
            </a:r>
          </a:p>
          <a:p>
            <a:r>
              <a:rPr lang="en-US" dirty="0"/>
              <a:t>Creating a Part 2 - Applications 2026</a:t>
            </a:r>
          </a:p>
          <a:p>
            <a:endParaRPr lang="en-US" dirty="0"/>
          </a:p>
          <a:p>
            <a:endParaRPr lang="en-US" dirty="0"/>
          </a:p>
        </p:txBody>
      </p:sp>
    </p:spTree>
    <p:extLst>
      <p:ext uri="{BB962C8B-B14F-4D97-AF65-F5344CB8AC3E}">
        <p14:creationId xmlns:p14="http://schemas.microsoft.com/office/powerpoint/2010/main" val="2500077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5CA2-A6D0-59E6-238F-B8D03674E9FF}"/>
              </a:ext>
            </a:extLst>
          </p:cNvPr>
          <p:cNvSpPr>
            <a:spLocks noGrp="1"/>
          </p:cNvSpPr>
          <p:nvPr>
            <p:ph type="title"/>
          </p:nvPr>
        </p:nvSpPr>
        <p:spPr/>
        <p:txBody>
          <a:bodyPr/>
          <a:lstStyle/>
          <a:p>
            <a:r>
              <a:rPr lang="en-US" dirty="0"/>
              <a:t>Overview of the CGA Website</a:t>
            </a:r>
          </a:p>
        </p:txBody>
      </p:sp>
      <p:sp>
        <p:nvSpPr>
          <p:cNvPr id="3" name="Content Placeholder 2">
            <a:extLst>
              <a:ext uri="{FF2B5EF4-FFF2-40B4-BE49-F238E27FC236}">
                <a16:creationId xmlns:a16="http://schemas.microsoft.com/office/drawing/2014/main" id="{37A88B7D-74CE-346C-9744-1EFF9E2476A3}"/>
              </a:ext>
            </a:extLst>
          </p:cNvPr>
          <p:cNvSpPr>
            <a:spLocks noGrp="1"/>
          </p:cNvSpPr>
          <p:nvPr>
            <p:ph sz="half" idx="1"/>
          </p:nvPr>
        </p:nvSpPr>
        <p:spPr/>
        <p:txBody>
          <a:bodyPr>
            <a:normAutofit lnSpcReduction="10000"/>
          </a:bodyPr>
          <a:lstStyle/>
          <a:p>
            <a:r>
              <a:rPr lang="en-US" dirty="0"/>
              <a:t>After Logging in to the Coordinated Grant Application Website, you will default to the “My Applications” page.  </a:t>
            </a:r>
          </a:p>
          <a:p>
            <a:endParaRPr lang="en-US" dirty="0"/>
          </a:p>
          <a:p>
            <a:r>
              <a:rPr lang="en-US" dirty="0"/>
              <a:t>To create an application, follow the links provided in your Pre-Application follow-up email, or navigate to the “Programs” Link in the SM Apply Menu bar.</a:t>
            </a:r>
          </a:p>
        </p:txBody>
      </p:sp>
      <p:sp>
        <p:nvSpPr>
          <p:cNvPr id="4" name="Content Placeholder 3">
            <a:extLst>
              <a:ext uri="{FF2B5EF4-FFF2-40B4-BE49-F238E27FC236}">
                <a16:creationId xmlns:a16="http://schemas.microsoft.com/office/drawing/2014/main" id="{75F8EB4B-8CED-7F37-0A0B-DB995781A205}"/>
              </a:ext>
            </a:extLst>
          </p:cNvPr>
          <p:cNvSpPr>
            <a:spLocks noGrp="1"/>
          </p:cNvSpPr>
          <p:nvPr>
            <p:ph sz="half" idx="2"/>
          </p:nvPr>
        </p:nvSpPr>
        <p:spPr>
          <a:xfrm>
            <a:off x="4663440" y="1845734"/>
            <a:ext cx="4175760" cy="4555065"/>
          </a:xfrm>
        </p:spPr>
        <p:txBody>
          <a:bodyPr>
            <a:normAutofit lnSpcReduction="10000"/>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Hi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Douglas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meeting to talk through your project.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 wanted to share a few reminders with you:</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remote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SERVICES TA SESSION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will be held {</a:t>
            </a:r>
            <a:r>
              <a:rPr lang="en-US" sz="1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DATE</a:t>
            </a:r>
            <a:r>
              <a:rPr lang="en-US" sz="1100" dirty="0">
                <a:effectLst/>
                <a:latin typeface="Calibri" panose="020F0502020204030204" pitchFamily="34" charset="0"/>
                <a:ea typeface="Calibri" panose="020F0502020204030204" pitchFamily="34" charset="0"/>
                <a:cs typeface="Times New Roman" panose="02020603050405020304" pitchFamily="18" charset="0"/>
              </a:rPr>
              <a:t>} via Zoom.</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Please join the session using this link -&gt;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http://kcowa.us/cga-services-ta</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are unable to join the session live, a recording will be made available on the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Coordinated Grant Application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website. </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Applications will open on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June 29</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close on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July 27</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applications consist of two parts, an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Organizational Information Application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which is only submitted once for your organization and a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project application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which is submitted for each project or program you are applying for.</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Organizational Information Application can be accessed by clicking on this link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https://apply-kitsap.smapply.io/prog/organization_information_2024</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Click on the link(s) below to access the project application(s):</a:t>
            </a:r>
          </a:p>
          <a:p>
            <a:pPr marL="91440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PROJECT NAME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https://apply-kitsap.smapply.io/prog/services_application_2024</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all the work you do, and please let us know if you have any questions about the process. </a:t>
            </a:r>
          </a:p>
        </p:txBody>
      </p:sp>
      <p:sp>
        <p:nvSpPr>
          <p:cNvPr id="7" name="Arrow: Right 6">
            <a:extLst>
              <a:ext uri="{FF2B5EF4-FFF2-40B4-BE49-F238E27FC236}">
                <a16:creationId xmlns:a16="http://schemas.microsoft.com/office/drawing/2014/main" id="{EA5951D4-D141-F925-1A14-A863A209BA48}"/>
              </a:ext>
            </a:extLst>
          </p:cNvPr>
          <p:cNvSpPr/>
          <p:nvPr/>
        </p:nvSpPr>
        <p:spPr>
          <a:xfrm rot="2256572">
            <a:off x="4327232" y="4413395"/>
            <a:ext cx="1031254" cy="152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8A816DB-F752-D06E-98DA-B18BB89E6E9B}"/>
              </a:ext>
            </a:extLst>
          </p:cNvPr>
          <p:cNvPicPr>
            <a:picLocks noChangeAspect="1"/>
          </p:cNvPicPr>
          <p:nvPr/>
        </p:nvPicPr>
        <p:blipFill>
          <a:blip r:embed="rId3"/>
          <a:stretch>
            <a:fillRect/>
          </a:stretch>
        </p:blipFill>
        <p:spPr>
          <a:xfrm>
            <a:off x="914400" y="5181600"/>
            <a:ext cx="3353268" cy="543001"/>
          </a:xfrm>
          <a:prstGeom prst="rect">
            <a:avLst/>
          </a:prstGeom>
        </p:spPr>
      </p:pic>
      <p:sp>
        <p:nvSpPr>
          <p:cNvPr id="5" name="Arrow: Down 4">
            <a:extLst>
              <a:ext uri="{FF2B5EF4-FFF2-40B4-BE49-F238E27FC236}">
                <a16:creationId xmlns:a16="http://schemas.microsoft.com/office/drawing/2014/main" id="{148A38AF-CFCC-FCA4-A9BB-078BFD9BB619}"/>
              </a:ext>
            </a:extLst>
          </p:cNvPr>
          <p:cNvSpPr/>
          <p:nvPr/>
        </p:nvSpPr>
        <p:spPr>
          <a:xfrm>
            <a:off x="1295400" y="4800600"/>
            <a:ext cx="609600" cy="5430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71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980B-9077-2DF1-AD85-ED4CA93C78F4}"/>
              </a:ext>
            </a:extLst>
          </p:cNvPr>
          <p:cNvSpPr>
            <a:spLocks noGrp="1"/>
          </p:cNvSpPr>
          <p:nvPr>
            <p:ph type="title"/>
          </p:nvPr>
        </p:nvSpPr>
        <p:spPr/>
        <p:txBody>
          <a:bodyPr/>
          <a:lstStyle/>
          <a:p>
            <a:r>
              <a:rPr lang="en-US" dirty="0"/>
              <a:t>Program Page</a:t>
            </a:r>
          </a:p>
        </p:txBody>
      </p:sp>
      <p:sp>
        <p:nvSpPr>
          <p:cNvPr id="3" name="Content Placeholder 2">
            <a:extLst>
              <a:ext uri="{FF2B5EF4-FFF2-40B4-BE49-F238E27FC236}">
                <a16:creationId xmlns:a16="http://schemas.microsoft.com/office/drawing/2014/main" id="{D1AA96EF-2FFE-EE3A-DED0-491F1D357D78}"/>
              </a:ext>
            </a:extLst>
          </p:cNvPr>
          <p:cNvSpPr>
            <a:spLocks noGrp="1"/>
          </p:cNvSpPr>
          <p:nvPr>
            <p:ph sz="half" idx="1"/>
          </p:nvPr>
        </p:nvSpPr>
        <p:spPr/>
        <p:txBody>
          <a:bodyPr>
            <a:normAutofit fontScale="92500" lnSpcReduction="10000"/>
          </a:bodyPr>
          <a:lstStyle/>
          <a:p>
            <a:r>
              <a:rPr lang="en-US" dirty="0"/>
              <a:t>The Programs page will display all the </a:t>
            </a:r>
            <a:r>
              <a:rPr lang="en-US" dirty="0">
                <a:highlight>
                  <a:srgbClr val="FFFF00"/>
                </a:highlight>
              </a:rPr>
              <a:t>available </a:t>
            </a:r>
            <a:r>
              <a:rPr lang="en-US" dirty="0"/>
              <a:t>Application Types occurring during the Coordinated Grant Application process, including:</a:t>
            </a:r>
          </a:p>
          <a:p>
            <a:r>
              <a:rPr lang="en-US" dirty="0"/>
              <a:t>If you don’t see it, it hasn’t opened yet.</a:t>
            </a:r>
            <a:br>
              <a:rPr lang="en-US" dirty="0"/>
            </a:br>
            <a:endParaRPr lang="en-US" dirty="0"/>
          </a:p>
          <a:p>
            <a:pPr lvl="1">
              <a:buFont typeface="Wingdings" panose="05000000000000000000" pitchFamily="2" charset="2"/>
              <a:buChar char="§"/>
            </a:pPr>
            <a:r>
              <a:rPr lang="en-US" dirty="0"/>
              <a:t>Organizational Information 2026</a:t>
            </a:r>
          </a:p>
          <a:p>
            <a:pPr lvl="1">
              <a:buFont typeface="Wingdings" panose="05000000000000000000" pitchFamily="2" charset="2"/>
              <a:buChar char="§"/>
            </a:pPr>
            <a:r>
              <a:rPr lang="en-US" dirty="0"/>
              <a:t>MHCDTC </a:t>
            </a:r>
          </a:p>
          <a:p>
            <a:pPr lvl="1">
              <a:buFont typeface="Wingdings" panose="05000000000000000000" pitchFamily="2" charset="2"/>
              <a:buChar char="§"/>
            </a:pPr>
            <a:r>
              <a:rPr lang="en-US" dirty="0"/>
              <a:t>Services Applications 2026</a:t>
            </a:r>
          </a:p>
          <a:p>
            <a:pPr lvl="1">
              <a:buFont typeface="Wingdings" panose="05000000000000000000" pitchFamily="2" charset="2"/>
              <a:buChar char="§"/>
            </a:pPr>
            <a:r>
              <a:rPr lang="en-US" dirty="0"/>
              <a:t>Capital – Rental Housing – 2026</a:t>
            </a:r>
          </a:p>
          <a:p>
            <a:pPr lvl="1">
              <a:buFont typeface="Wingdings" panose="05000000000000000000" pitchFamily="2" charset="2"/>
              <a:buChar char="§"/>
            </a:pPr>
            <a:r>
              <a:rPr lang="en-US" dirty="0"/>
              <a:t>Capital – Public Facility, Infrastructure, Shelter – 2026</a:t>
            </a:r>
          </a:p>
          <a:p>
            <a:pPr lvl="1">
              <a:buFont typeface="Wingdings" panose="05000000000000000000" pitchFamily="2" charset="2"/>
              <a:buChar char="§"/>
            </a:pPr>
            <a:r>
              <a:rPr lang="en-US" dirty="0"/>
              <a:t>Shelter Operations 2026</a:t>
            </a:r>
          </a:p>
        </p:txBody>
      </p:sp>
      <p:pic>
        <p:nvPicPr>
          <p:cNvPr id="6" name="Picture 5">
            <a:extLst>
              <a:ext uri="{FF2B5EF4-FFF2-40B4-BE49-F238E27FC236}">
                <a16:creationId xmlns:a16="http://schemas.microsoft.com/office/drawing/2014/main" id="{9A78FDFC-2A5F-7FCB-B262-B6187DC2203A}"/>
              </a:ext>
            </a:extLst>
          </p:cNvPr>
          <p:cNvPicPr>
            <a:picLocks noChangeAspect="1"/>
          </p:cNvPicPr>
          <p:nvPr/>
        </p:nvPicPr>
        <p:blipFill>
          <a:blip r:embed="rId2"/>
          <a:stretch>
            <a:fillRect/>
          </a:stretch>
        </p:blipFill>
        <p:spPr>
          <a:xfrm>
            <a:off x="4876800" y="1868147"/>
            <a:ext cx="3786691" cy="4023359"/>
          </a:xfrm>
          <a:prstGeom prst="rect">
            <a:avLst/>
          </a:prstGeom>
        </p:spPr>
      </p:pic>
    </p:spTree>
    <p:extLst>
      <p:ext uri="{BB962C8B-B14F-4D97-AF65-F5344CB8AC3E}">
        <p14:creationId xmlns:p14="http://schemas.microsoft.com/office/powerpoint/2010/main" val="3560146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86C214-8755-0E2B-BD0D-E74A2769A180}"/>
              </a:ext>
            </a:extLst>
          </p:cNvPr>
          <p:cNvPicPr>
            <a:picLocks noChangeAspect="1"/>
          </p:cNvPicPr>
          <p:nvPr/>
        </p:nvPicPr>
        <p:blipFill>
          <a:blip r:embed="rId2"/>
          <a:stretch>
            <a:fillRect/>
          </a:stretch>
        </p:blipFill>
        <p:spPr>
          <a:xfrm>
            <a:off x="0" y="1507928"/>
            <a:ext cx="9144000" cy="3842144"/>
          </a:xfrm>
          <a:prstGeom prst="rect">
            <a:avLst/>
          </a:prstGeom>
        </p:spPr>
      </p:pic>
      <p:sp>
        <p:nvSpPr>
          <p:cNvPr id="4" name="TextBox 3">
            <a:extLst>
              <a:ext uri="{FF2B5EF4-FFF2-40B4-BE49-F238E27FC236}">
                <a16:creationId xmlns:a16="http://schemas.microsoft.com/office/drawing/2014/main" id="{25F2757D-6854-F9D2-67C1-64675F39BFFB}"/>
              </a:ext>
            </a:extLst>
          </p:cNvPr>
          <p:cNvSpPr txBox="1"/>
          <p:nvPr/>
        </p:nvSpPr>
        <p:spPr>
          <a:xfrm>
            <a:off x="479612" y="330399"/>
            <a:ext cx="5334000" cy="923330"/>
          </a:xfrm>
          <a:prstGeom prst="rect">
            <a:avLst/>
          </a:prstGeom>
          <a:noFill/>
        </p:spPr>
        <p:txBody>
          <a:bodyPr wrap="square" rtlCol="0">
            <a:spAutoFit/>
          </a:bodyPr>
          <a:lstStyle/>
          <a:p>
            <a:pPr algn="l"/>
            <a:r>
              <a:rPr lang="en-US" dirty="0"/>
              <a:t>Depending on when you log in to complete your application, the Programs page will have only these applications available on June 1, 2025. </a:t>
            </a:r>
          </a:p>
        </p:txBody>
      </p:sp>
    </p:spTree>
    <p:extLst>
      <p:ext uri="{BB962C8B-B14F-4D97-AF65-F5344CB8AC3E}">
        <p14:creationId xmlns:p14="http://schemas.microsoft.com/office/powerpoint/2010/main" val="2792961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74A5-EACA-C69F-479B-68B30A6E25B9}"/>
              </a:ext>
            </a:extLst>
          </p:cNvPr>
          <p:cNvSpPr>
            <a:spLocks noGrp="1"/>
          </p:cNvSpPr>
          <p:nvPr>
            <p:ph type="title"/>
          </p:nvPr>
        </p:nvSpPr>
        <p:spPr/>
        <p:txBody>
          <a:bodyPr/>
          <a:lstStyle/>
          <a:p>
            <a:r>
              <a:rPr lang="en-US" dirty="0"/>
              <a:t>Starting an Application</a:t>
            </a:r>
          </a:p>
        </p:txBody>
      </p:sp>
      <p:sp>
        <p:nvSpPr>
          <p:cNvPr id="3" name="Content Placeholder 2">
            <a:extLst>
              <a:ext uri="{FF2B5EF4-FFF2-40B4-BE49-F238E27FC236}">
                <a16:creationId xmlns:a16="http://schemas.microsoft.com/office/drawing/2014/main" id="{AA5A30F3-C372-A944-DE1F-538137F82717}"/>
              </a:ext>
            </a:extLst>
          </p:cNvPr>
          <p:cNvSpPr>
            <a:spLocks noGrp="1"/>
          </p:cNvSpPr>
          <p:nvPr>
            <p:ph sz="half" idx="1"/>
          </p:nvPr>
        </p:nvSpPr>
        <p:spPr/>
        <p:txBody>
          <a:bodyPr/>
          <a:lstStyle/>
          <a:p>
            <a:r>
              <a:rPr lang="en-US" dirty="0"/>
              <a:t>To Start an Application, open an application link from your Pre-Application Follow-up email from CGA staff, or from the Program Page select a “More&gt;” Link to see details about the program application</a:t>
            </a:r>
          </a:p>
        </p:txBody>
      </p:sp>
      <p:sp>
        <p:nvSpPr>
          <p:cNvPr id="5" name="Content Placeholder 3">
            <a:extLst>
              <a:ext uri="{FF2B5EF4-FFF2-40B4-BE49-F238E27FC236}">
                <a16:creationId xmlns:a16="http://schemas.microsoft.com/office/drawing/2014/main" id="{4FC5527E-4374-3AA1-0CB9-2DA0F221CE4D}"/>
              </a:ext>
            </a:extLst>
          </p:cNvPr>
          <p:cNvSpPr>
            <a:spLocks noGrp="1"/>
          </p:cNvSpPr>
          <p:nvPr>
            <p:ph sz="half" idx="2"/>
          </p:nvPr>
        </p:nvSpPr>
        <p:spPr>
          <a:xfrm>
            <a:off x="4663440" y="1845734"/>
            <a:ext cx="4175760" cy="4555065"/>
          </a:xfrm>
        </p:spPr>
        <p:txBody>
          <a:bodyPr>
            <a:normAutofit/>
          </a:bodyPr>
          <a:lstStyle/>
          <a:p>
            <a:pPr marL="342900" marR="0" lvl="0" indent="-342900">
              <a:lnSpc>
                <a:spcPct val="107000"/>
              </a:lnSpc>
              <a:spcBef>
                <a:spcPts val="0"/>
              </a:spcBef>
              <a:spcAft>
                <a:spcPts val="0"/>
              </a:spcAft>
              <a:buFont typeface="+mj-lt"/>
              <a:buAutoNum type="arabicPeriod" startAt="3"/>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applications consist of two parts, an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Organizational Information Application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which is only submitted once for your organization and a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project application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which is submitted for each project or program you are applying for.</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Organizational Information Application can be accessed by clicking on this link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https://apply-kitsap.smapply.io/prog/organization_information_2024</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Click on the link(s) below to access the project application(s):</a:t>
            </a:r>
          </a:p>
          <a:p>
            <a:pPr marL="91440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PROJECT NAME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https://apply-kitsap.smapply.io/prog/services_application_2024</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all the work you do, and please let us know if you have any questions about the process. </a:t>
            </a:r>
          </a:p>
        </p:txBody>
      </p:sp>
      <p:sp>
        <p:nvSpPr>
          <p:cNvPr id="6" name="Arrow: Right 5">
            <a:extLst>
              <a:ext uri="{FF2B5EF4-FFF2-40B4-BE49-F238E27FC236}">
                <a16:creationId xmlns:a16="http://schemas.microsoft.com/office/drawing/2014/main" id="{29439995-1A33-37B1-0C4E-2B6F6DB7A6B6}"/>
              </a:ext>
            </a:extLst>
          </p:cNvPr>
          <p:cNvSpPr/>
          <p:nvPr/>
        </p:nvSpPr>
        <p:spPr>
          <a:xfrm rot="2256572">
            <a:off x="4663641" y="3352978"/>
            <a:ext cx="1031254" cy="152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9C78DD3-F2CD-C62D-FE61-20200F92E56B}"/>
              </a:ext>
            </a:extLst>
          </p:cNvPr>
          <p:cNvPicPr>
            <a:picLocks noChangeAspect="1"/>
          </p:cNvPicPr>
          <p:nvPr/>
        </p:nvPicPr>
        <p:blipFill rotWithShape="1">
          <a:blip r:embed="rId2"/>
          <a:srcRect l="-764" t="28889"/>
          <a:stretch/>
        </p:blipFill>
        <p:spPr>
          <a:xfrm>
            <a:off x="1371600" y="3881574"/>
            <a:ext cx="2922494" cy="2191367"/>
          </a:xfrm>
          <a:prstGeom prst="rect">
            <a:avLst/>
          </a:prstGeom>
        </p:spPr>
      </p:pic>
      <p:sp>
        <p:nvSpPr>
          <p:cNvPr id="9" name="Arrow: Right 8">
            <a:extLst>
              <a:ext uri="{FF2B5EF4-FFF2-40B4-BE49-F238E27FC236}">
                <a16:creationId xmlns:a16="http://schemas.microsoft.com/office/drawing/2014/main" id="{EA7D5FDA-7F33-9B26-A572-6D5382EE453A}"/>
              </a:ext>
            </a:extLst>
          </p:cNvPr>
          <p:cNvSpPr/>
          <p:nvPr/>
        </p:nvSpPr>
        <p:spPr>
          <a:xfrm rot="2256572">
            <a:off x="2937311" y="4337476"/>
            <a:ext cx="1031254" cy="152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792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722518" y="1143000"/>
            <a:ext cx="7620000" cy="5410200"/>
          </a:xfrm>
          <a:prstGeom prst="rect">
            <a:avLst/>
          </a:prstGeom>
          <a:noFill/>
          <a:ln w="9525">
            <a:noFill/>
            <a:miter lim="800000"/>
            <a:headEnd/>
            <a:tailEnd/>
          </a:ln>
        </p:spPr>
        <p:txBody>
          <a:bodyPr/>
          <a:lstStyle/>
          <a:p>
            <a:pPr marL="342900" indent="-342900">
              <a:spcBef>
                <a:spcPct val="20000"/>
              </a:spcBef>
              <a:defRPr/>
            </a:pPr>
            <a:r>
              <a:rPr lang="en-US" b="1" u="sng" dirty="0">
                <a:latin typeface="+mn-lt"/>
              </a:rPr>
              <a:t>General Instructions</a:t>
            </a:r>
          </a:p>
          <a:p>
            <a:pPr marL="342900" indent="-342900">
              <a:spcBef>
                <a:spcPct val="20000"/>
              </a:spcBef>
              <a:defRPr/>
            </a:pPr>
            <a:r>
              <a:rPr lang="en-US" dirty="0">
                <a:latin typeface="+mn-lt"/>
              </a:rPr>
              <a:t>	General info about navigating the online application, downloading/uploading, submitting, reviewing and editing. </a:t>
            </a:r>
            <a:br>
              <a:rPr lang="en-US" dirty="0">
                <a:latin typeface="+mn-lt"/>
              </a:rPr>
            </a:br>
            <a:r>
              <a:rPr lang="en-US" dirty="0">
                <a:latin typeface="+mn-lt"/>
              </a:rPr>
              <a:t>We recommend printing these instructions for easy reference. </a:t>
            </a:r>
          </a:p>
          <a:p>
            <a:pPr marL="342900" indent="-342900">
              <a:spcBef>
                <a:spcPct val="20000"/>
              </a:spcBef>
              <a:defRPr/>
            </a:pPr>
            <a:endParaRPr lang="en-US" sz="1100" b="1" u="sng" dirty="0">
              <a:latin typeface="+mn-lt"/>
            </a:endParaRPr>
          </a:p>
          <a:p>
            <a:pPr marL="342900" indent="-342900">
              <a:spcBef>
                <a:spcPct val="20000"/>
              </a:spcBef>
              <a:defRPr/>
            </a:pPr>
            <a:r>
              <a:rPr lang="en-US" b="1" u="sng" dirty="0">
                <a:latin typeface="+mn-lt"/>
              </a:rPr>
              <a:t>Application Instructions</a:t>
            </a:r>
            <a:endParaRPr lang="en-US" b="1" dirty="0">
              <a:latin typeface="+mn-lt"/>
            </a:endParaRPr>
          </a:p>
          <a:p>
            <a:pPr marL="342900" indent="-342900">
              <a:spcBef>
                <a:spcPct val="20000"/>
              </a:spcBef>
              <a:defRPr/>
            </a:pPr>
            <a:r>
              <a:rPr lang="en-US" dirty="0">
                <a:latin typeface="+mn-lt"/>
              </a:rPr>
              <a:t>	Question-by-question guidance on answering questions and filling out the application. We recommend using these to create a Word document to complete narrative questions and then paste them into the application.</a:t>
            </a:r>
            <a:br>
              <a:rPr lang="en-US" dirty="0">
                <a:latin typeface="+mn-lt"/>
              </a:rPr>
            </a:br>
            <a:endParaRPr lang="en-US" dirty="0">
              <a:latin typeface="+mn-lt"/>
            </a:endParaRPr>
          </a:p>
          <a:p>
            <a:pPr marL="342900" indent="-342900">
              <a:spcBef>
                <a:spcPct val="20000"/>
              </a:spcBef>
              <a:defRPr/>
            </a:pPr>
            <a:r>
              <a:rPr lang="en-US" b="1" u="sng" dirty="0">
                <a:latin typeface="+mn-lt"/>
              </a:rPr>
              <a:t>Forms and Worksheets</a:t>
            </a:r>
            <a:endParaRPr lang="en-US" b="1" dirty="0">
              <a:latin typeface="+mn-lt"/>
            </a:endParaRPr>
          </a:p>
          <a:p>
            <a:pPr marL="342900" indent="-342900">
              <a:spcBef>
                <a:spcPct val="20000"/>
              </a:spcBef>
              <a:defRPr/>
            </a:pPr>
            <a:r>
              <a:rPr lang="en-US" dirty="0">
                <a:latin typeface="+mn-lt"/>
              </a:rPr>
              <a:t>	Most Applications will contain a Budget Worksheet, Performance Measures, and other documents that you will need to complete and attach to your application.</a:t>
            </a:r>
            <a:br>
              <a:rPr lang="en-US" dirty="0">
                <a:latin typeface="+mn-lt"/>
              </a:rPr>
            </a:br>
            <a:endParaRPr lang="en-US" dirty="0">
              <a:latin typeface="+mn-lt"/>
            </a:endParaRPr>
          </a:p>
          <a:p>
            <a:pPr>
              <a:spcBef>
                <a:spcPct val="20000"/>
              </a:spcBef>
              <a:defRPr/>
            </a:pPr>
            <a:r>
              <a:rPr lang="en-US" dirty="0">
                <a:latin typeface="+mn-lt"/>
              </a:rPr>
              <a:t>These forms are available now before the Applications go live and are also linked within the applications themselves.</a:t>
            </a:r>
          </a:p>
          <a:p>
            <a:pPr marL="342900" indent="-342900">
              <a:spcBef>
                <a:spcPct val="20000"/>
              </a:spcBef>
              <a:defRPr/>
            </a:pPr>
            <a:endParaRPr lang="en-US" dirty="0">
              <a:latin typeface="+mn-lt"/>
            </a:endParaRPr>
          </a:p>
          <a:p>
            <a:pPr marL="342900" indent="-342900">
              <a:spcBef>
                <a:spcPct val="20000"/>
              </a:spcBef>
              <a:defRPr/>
            </a:pPr>
            <a:endParaRPr lang="en-US" sz="1100" b="1" u="sng" dirty="0">
              <a:latin typeface="+mn-lt"/>
            </a:endParaRPr>
          </a:p>
          <a:p>
            <a:pPr marL="342900" indent="-342900">
              <a:spcBef>
                <a:spcPct val="20000"/>
              </a:spcBef>
              <a:defRPr/>
            </a:pPr>
            <a:endParaRPr lang="en-US" sz="1400" dirty="0"/>
          </a:p>
          <a:p>
            <a:pPr marL="342900" indent="-342900">
              <a:spcBef>
                <a:spcPct val="20000"/>
              </a:spcBef>
              <a:defRPr/>
            </a:pPr>
            <a:endParaRPr lang="en-US" sz="1400" dirty="0"/>
          </a:p>
          <a:p>
            <a:pPr marL="342900" indent="-342900">
              <a:spcBef>
                <a:spcPct val="20000"/>
              </a:spcBef>
              <a:defRPr/>
            </a:pPr>
            <a:endParaRPr lang="en-US" sz="1400" dirty="0"/>
          </a:p>
          <a:p>
            <a:pPr marL="342900" indent="-342900">
              <a:spcBef>
                <a:spcPct val="20000"/>
              </a:spcBef>
              <a:defRPr/>
            </a:pPr>
            <a:endParaRPr lang="en-US" sz="2800" kern="0" dirty="0">
              <a:latin typeface="+mn-lt"/>
              <a:cs typeface="+mn-cs"/>
            </a:endParaRPr>
          </a:p>
        </p:txBody>
      </p:sp>
      <p:sp>
        <p:nvSpPr>
          <p:cNvPr id="2" name="Title 1">
            <a:extLst>
              <a:ext uri="{FF2B5EF4-FFF2-40B4-BE49-F238E27FC236}">
                <a16:creationId xmlns:a16="http://schemas.microsoft.com/office/drawing/2014/main" id="{597684E2-187C-64F1-2B3F-A69A59A2BAE2}"/>
              </a:ext>
            </a:extLst>
          </p:cNvPr>
          <p:cNvSpPr txBox="1">
            <a:spLocks/>
          </p:cNvSpPr>
          <p:nvPr/>
        </p:nvSpPr>
        <p:spPr>
          <a:xfrm>
            <a:off x="455818" y="417621"/>
            <a:ext cx="8153400"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dirty="0"/>
              <a:t>Each Program Page will Contain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A463-511D-6630-7F7E-25F45B025B3F}"/>
              </a:ext>
            </a:extLst>
          </p:cNvPr>
          <p:cNvSpPr>
            <a:spLocks noGrp="1"/>
          </p:cNvSpPr>
          <p:nvPr>
            <p:ph type="title"/>
          </p:nvPr>
        </p:nvSpPr>
        <p:spPr/>
        <p:txBody>
          <a:bodyPr>
            <a:normAutofit fontScale="90000"/>
          </a:bodyPr>
          <a:lstStyle/>
          <a:p>
            <a:r>
              <a:rPr lang="en-US" b="1" dirty="0"/>
              <a:t>Part 1 – Organizational Information 2026</a:t>
            </a:r>
          </a:p>
        </p:txBody>
      </p:sp>
      <p:sp>
        <p:nvSpPr>
          <p:cNvPr id="4" name="Text Placeholder 3">
            <a:extLst>
              <a:ext uri="{FF2B5EF4-FFF2-40B4-BE49-F238E27FC236}">
                <a16:creationId xmlns:a16="http://schemas.microsoft.com/office/drawing/2014/main" id="{C57F3146-8FFB-D9B0-09EC-32C02EC6179C}"/>
              </a:ext>
            </a:extLst>
          </p:cNvPr>
          <p:cNvSpPr>
            <a:spLocks noGrp="1"/>
          </p:cNvSpPr>
          <p:nvPr>
            <p:ph type="body" sz="half" idx="2"/>
          </p:nvPr>
        </p:nvSpPr>
        <p:spPr/>
        <p:txBody>
          <a:bodyPr>
            <a:normAutofit/>
          </a:bodyPr>
          <a:lstStyle/>
          <a:p>
            <a:r>
              <a:rPr lang="en-US" sz="2400" dirty="0"/>
              <a:t>Every Applicant MUST complete this Part 1 – Organizational Information Application ONE TIME</a:t>
            </a:r>
          </a:p>
        </p:txBody>
      </p:sp>
      <p:pic>
        <p:nvPicPr>
          <p:cNvPr id="5" name="Picture 4">
            <a:extLst>
              <a:ext uri="{FF2B5EF4-FFF2-40B4-BE49-F238E27FC236}">
                <a16:creationId xmlns:a16="http://schemas.microsoft.com/office/drawing/2014/main" id="{BCB375F9-43D2-B7E0-DCF3-AA4498F8AD20}"/>
              </a:ext>
            </a:extLst>
          </p:cNvPr>
          <p:cNvPicPr>
            <a:picLocks noChangeAspect="1"/>
          </p:cNvPicPr>
          <p:nvPr/>
        </p:nvPicPr>
        <p:blipFill rotWithShape="1">
          <a:blip r:embed="rId2"/>
          <a:srcRect r="33778"/>
          <a:stretch/>
        </p:blipFill>
        <p:spPr>
          <a:xfrm>
            <a:off x="3390900" y="1524000"/>
            <a:ext cx="5288280" cy="4186709"/>
          </a:xfrm>
          <a:prstGeom prst="rect">
            <a:avLst/>
          </a:prstGeom>
        </p:spPr>
      </p:pic>
      <p:sp>
        <p:nvSpPr>
          <p:cNvPr id="3" name="Rectangle 2">
            <a:extLst>
              <a:ext uri="{FF2B5EF4-FFF2-40B4-BE49-F238E27FC236}">
                <a16:creationId xmlns:a16="http://schemas.microsoft.com/office/drawing/2014/main" id="{46CBCCB5-817D-BFDA-0058-EB3F570C9FCD}"/>
              </a:ext>
            </a:extLst>
          </p:cNvPr>
          <p:cNvSpPr/>
          <p:nvPr/>
        </p:nvSpPr>
        <p:spPr>
          <a:xfrm>
            <a:off x="5867400" y="2057400"/>
            <a:ext cx="4572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CCDCCBA-C1C9-0643-5DDD-C07B18095F71}"/>
              </a:ext>
            </a:extLst>
          </p:cNvPr>
          <p:cNvSpPr/>
          <p:nvPr/>
        </p:nvSpPr>
        <p:spPr>
          <a:xfrm>
            <a:off x="5638800" y="3124200"/>
            <a:ext cx="304800"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76AAD7-C7E2-BB12-2040-BF3CBCE97A4D}"/>
              </a:ext>
            </a:extLst>
          </p:cNvPr>
          <p:cNvSpPr txBox="1"/>
          <p:nvPr/>
        </p:nvSpPr>
        <p:spPr>
          <a:xfrm>
            <a:off x="5577840" y="3061156"/>
            <a:ext cx="457200" cy="215444"/>
          </a:xfrm>
          <a:prstGeom prst="rect">
            <a:avLst/>
          </a:prstGeom>
          <a:noFill/>
        </p:spPr>
        <p:txBody>
          <a:bodyPr wrap="square" rtlCol="0">
            <a:spAutoFit/>
          </a:bodyPr>
          <a:lstStyle/>
          <a:p>
            <a:pPr algn="l"/>
            <a:r>
              <a:rPr lang="en-US" sz="800" dirty="0"/>
              <a:t>2026</a:t>
            </a:r>
          </a:p>
        </p:txBody>
      </p:sp>
      <p:sp>
        <p:nvSpPr>
          <p:cNvPr id="9" name="TextBox 8">
            <a:extLst>
              <a:ext uri="{FF2B5EF4-FFF2-40B4-BE49-F238E27FC236}">
                <a16:creationId xmlns:a16="http://schemas.microsoft.com/office/drawing/2014/main" id="{3E0CDA67-7EEB-FD79-BAFE-8456B778081A}"/>
              </a:ext>
            </a:extLst>
          </p:cNvPr>
          <p:cNvSpPr txBox="1"/>
          <p:nvPr/>
        </p:nvSpPr>
        <p:spPr>
          <a:xfrm>
            <a:off x="5867400" y="2067870"/>
            <a:ext cx="609600" cy="307777"/>
          </a:xfrm>
          <a:prstGeom prst="rect">
            <a:avLst/>
          </a:prstGeom>
          <a:noFill/>
        </p:spPr>
        <p:txBody>
          <a:bodyPr wrap="square" rtlCol="0">
            <a:spAutoFit/>
          </a:bodyPr>
          <a:lstStyle/>
          <a:p>
            <a:pPr algn="l"/>
            <a:r>
              <a:rPr lang="en-US" sz="1400" dirty="0"/>
              <a:t>2026</a:t>
            </a:r>
          </a:p>
        </p:txBody>
      </p:sp>
      <p:sp>
        <p:nvSpPr>
          <p:cNvPr id="10" name="Rectangle 9">
            <a:extLst>
              <a:ext uri="{FF2B5EF4-FFF2-40B4-BE49-F238E27FC236}">
                <a16:creationId xmlns:a16="http://schemas.microsoft.com/office/drawing/2014/main" id="{400E3687-8283-FBB3-2F87-8527E96F7586}"/>
              </a:ext>
            </a:extLst>
          </p:cNvPr>
          <p:cNvSpPr/>
          <p:nvPr/>
        </p:nvSpPr>
        <p:spPr>
          <a:xfrm>
            <a:off x="5943600" y="4191000"/>
            <a:ext cx="457200" cy="2913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74C282-D26F-F2DF-1A50-16BFADD2461A}"/>
              </a:ext>
            </a:extLst>
          </p:cNvPr>
          <p:cNvSpPr/>
          <p:nvPr/>
        </p:nvSpPr>
        <p:spPr>
          <a:xfrm>
            <a:off x="5638800" y="4482354"/>
            <a:ext cx="304800" cy="1658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F8B77DC-2BD9-DBE5-DD48-D99A4E031EF9}"/>
              </a:ext>
            </a:extLst>
          </p:cNvPr>
          <p:cNvSpPr/>
          <p:nvPr/>
        </p:nvSpPr>
        <p:spPr>
          <a:xfrm>
            <a:off x="5029200" y="4648200"/>
            <a:ext cx="304800" cy="16584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ACDDA0-A9B2-43CB-41C6-4B217AF20DE2}"/>
              </a:ext>
            </a:extLst>
          </p:cNvPr>
          <p:cNvSpPr txBox="1"/>
          <p:nvPr/>
        </p:nvSpPr>
        <p:spPr>
          <a:xfrm>
            <a:off x="5918499" y="4251077"/>
            <a:ext cx="457200" cy="215444"/>
          </a:xfrm>
          <a:prstGeom prst="rect">
            <a:avLst/>
          </a:prstGeom>
          <a:noFill/>
        </p:spPr>
        <p:txBody>
          <a:bodyPr wrap="square" rtlCol="0">
            <a:spAutoFit/>
          </a:bodyPr>
          <a:lstStyle/>
          <a:p>
            <a:pPr algn="l"/>
            <a:r>
              <a:rPr lang="en-US" sz="800" dirty="0"/>
              <a:t>2026</a:t>
            </a:r>
          </a:p>
        </p:txBody>
      </p:sp>
      <p:sp>
        <p:nvSpPr>
          <p:cNvPr id="14" name="TextBox 13">
            <a:extLst>
              <a:ext uri="{FF2B5EF4-FFF2-40B4-BE49-F238E27FC236}">
                <a16:creationId xmlns:a16="http://schemas.microsoft.com/office/drawing/2014/main" id="{165FC57A-A2B4-DBA0-6B0B-86295B1F09FA}"/>
              </a:ext>
            </a:extLst>
          </p:cNvPr>
          <p:cNvSpPr txBox="1"/>
          <p:nvPr/>
        </p:nvSpPr>
        <p:spPr>
          <a:xfrm>
            <a:off x="5577840" y="4434709"/>
            <a:ext cx="457200" cy="215444"/>
          </a:xfrm>
          <a:prstGeom prst="rect">
            <a:avLst/>
          </a:prstGeom>
          <a:noFill/>
        </p:spPr>
        <p:txBody>
          <a:bodyPr wrap="square" rtlCol="0">
            <a:spAutoFit/>
          </a:bodyPr>
          <a:lstStyle/>
          <a:p>
            <a:pPr algn="l"/>
            <a:r>
              <a:rPr lang="en-US" sz="800" dirty="0"/>
              <a:t>2026</a:t>
            </a:r>
          </a:p>
        </p:txBody>
      </p:sp>
      <p:sp>
        <p:nvSpPr>
          <p:cNvPr id="15" name="TextBox 14">
            <a:extLst>
              <a:ext uri="{FF2B5EF4-FFF2-40B4-BE49-F238E27FC236}">
                <a16:creationId xmlns:a16="http://schemas.microsoft.com/office/drawing/2014/main" id="{9CA93F70-43EB-EFB2-EABC-D2586E0B76F1}"/>
              </a:ext>
            </a:extLst>
          </p:cNvPr>
          <p:cNvSpPr txBox="1"/>
          <p:nvPr/>
        </p:nvSpPr>
        <p:spPr>
          <a:xfrm>
            <a:off x="4998720" y="4623401"/>
            <a:ext cx="457200" cy="215444"/>
          </a:xfrm>
          <a:prstGeom prst="rect">
            <a:avLst/>
          </a:prstGeom>
          <a:noFill/>
        </p:spPr>
        <p:txBody>
          <a:bodyPr wrap="square" rtlCol="0">
            <a:spAutoFit/>
          </a:bodyPr>
          <a:lstStyle/>
          <a:p>
            <a:pPr algn="l"/>
            <a:r>
              <a:rPr lang="en-US" sz="800" dirty="0"/>
              <a:t>2026</a:t>
            </a:r>
          </a:p>
        </p:txBody>
      </p:sp>
    </p:spTree>
    <p:extLst>
      <p:ext uri="{BB962C8B-B14F-4D97-AF65-F5344CB8AC3E}">
        <p14:creationId xmlns:p14="http://schemas.microsoft.com/office/powerpoint/2010/main" val="688232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0FA9-AB7F-344C-C6E2-4BCD5F0B3707}"/>
              </a:ext>
            </a:extLst>
          </p:cNvPr>
          <p:cNvSpPr>
            <a:spLocks noGrp="1"/>
          </p:cNvSpPr>
          <p:nvPr>
            <p:ph type="title"/>
          </p:nvPr>
        </p:nvSpPr>
        <p:spPr/>
        <p:txBody>
          <a:bodyPr>
            <a:normAutofit/>
          </a:bodyPr>
          <a:lstStyle/>
          <a:p>
            <a:r>
              <a:rPr lang="en-US" dirty="0"/>
              <a:t>Part 1 - Organizational Information Application</a:t>
            </a:r>
          </a:p>
        </p:txBody>
      </p:sp>
      <p:pic>
        <p:nvPicPr>
          <p:cNvPr id="5" name="Picture 4">
            <a:extLst>
              <a:ext uri="{FF2B5EF4-FFF2-40B4-BE49-F238E27FC236}">
                <a16:creationId xmlns:a16="http://schemas.microsoft.com/office/drawing/2014/main" id="{81C46913-1C7E-42DE-1289-D4596997C602}"/>
              </a:ext>
            </a:extLst>
          </p:cNvPr>
          <p:cNvPicPr>
            <a:picLocks noChangeAspect="1"/>
          </p:cNvPicPr>
          <p:nvPr/>
        </p:nvPicPr>
        <p:blipFill>
          <a:blip r:embed="rId2"/>
          <a:stretch>
            <a:fillRect/>
          </a:stretch>
        </p:blipFill>
        <p:spPr>
          <a:xfrm>
            <a:off x="685800" y="1905000"/>
            <a:ext cx="7985760" cy="4186709"/>
          </a:xfrm>
          <a:prstGeom prst="rect">
            <a:avLst/>
          </a:prstGeom>
        </p:spPr>
      </p:pic>
      <p:cxnSp>
        <p:nvCxnSpPr>
          <p:cNvPr id="10" name="Straight Arrow Connector 9">
            <a:extLst>
              <a:ext uri="{FF2B5EF4-FFF2-40B4-BE49-F238E27FC236}">
                <a16:creationId xmlns:a16="http://schemas.microsoft.com/office/drawing/2014/main" id="{A5ED4E8F-2CCD-D17E-03FA-17FC70710F36}"/>
              </a:ext>
            </a:extLst>
          </p:cNvPr>
          <p:cNvCxnSpPr>
            <a:cxnSpLocks/>
          </p:cNvCxnSpPr>
          <p:nvPr/>
        </p:nvCxnSpPr>
        <p:spPr>
          <a:xfrm flipV="1">
            <a:off x="7278446" y="2615052"/>
            <a:ext cx="0" cy="8382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B6872AE-EE66-2454-755F-C8CF248EF7CE}"/>
              </a:ext>
            </a:extLst>
          </p:cNvPr>
          <p:cNvSpPr txBox="1"/>
          <p:nvPr/>
        </p:nvSpPr>
        <p:spPr>
          <a:xfrm>
            <a:off x="6654718" y="3456975"/>
            <a:ext cx="1919127" cy="769441"/>
          </a:xfrm>
          <a:prstGeom prst="rect">
            <a:avLst/>
          </a:prstGeom>
          <a:solidFill>
            <a:schemeClr val="accent1">
              <a:lumMod val="20000"/>
              <a:lumOff val="80000"/>
            </a:schemeClr>
          </a:solidFill>
          <a:ln w="22225">
            <a:solidFill>
              <a:schemeClr val="accent1"/>
            </a:solidFill>
          </a:ln>
        </p:spPr>
        <p:txBody>
          <a:bodyPr wrap="square">
            <a:spAutoFit/>
          </a:bodyPr>
          <a:lstStyle/>
          <a:p>
            <a:pPr>
              <a:defRPr/>
            </a:pPr>
            <a:r>
              <a:rPr lang="en-US" sz="1400" dirty="0"/>
              <a:t>To start the application click Apply</a:t>
            </a:r>
          </a:p>
          <a:p>
            <a:pPr>
              <a:defRPr/>
            </a:pPr>
            <a:endParaRPr lang="en-US" sz="1600" dirty="0"/>
          </a:p>
        </p:txBody>
      </p:sp>
      <p:cxnSp>
        <p:nvCxnSpPr>
          <p:cNvPr id="13" name="Straight Arrow Connector 12">
            <a:extLst>
              <a:ext uri="{FF2B5EF4-FFF2-40B4-BE49-F238E27FC236}">
                <a16:creationId xmlns:a16="http://schemas.microsoft.com/office/drawing/2014/main" id="{33B5C14F-BB1F-13A2-BAD0-35F6691D5110}"/>
              </a:ext>
            </a:extLst>
          </p:cNvPr>
          <p:cNvCxnSpPr>
            <a:cxnSpLocks/>
          </p:cNvCxnSpPr>
          <p:nvPr/>
        </p:nvCxnSpPr>
        <p:spPr>
          <a:xfrm flipH="1">
            <a:off x="4968240" y="4798679"/>
            <a:ext cx="4572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0368E24-14DA-5407-840F-4E8174043794}"/>
              </a:ext>
            </a:extLst>
          </p:cNvPr>
          <p:cNvSpPr txBox="1"/>
          <p:nvPr/>
        </p:nvSpPr>
        <p:spPr>
          <a:xfrm>
            <a:off x="5425440" y="4453322"/>
            <a:ext cx="2895600" cy="1415772"/>
          </a:xfrm>
          <a:prstGeom prst="rect">
            <a:avLst/>
          </a:prstGeom>
          <a:solidFill>
            <a:schemeClr val="accent1">
              <a:lumMod val="20000"/>
              <a:lumOff val="80000"/>
            </a:schemeClr>
          </a:solidFill>
          <a:ln w="22225">
            <a:solidFill>
              <a:schemeClr val="accent1"/>
            </a:solidFill>
          </a:ln>
        </p:spPr>
        <p:txBody>
          <a:bodyPr>
            <a:spAutoFit/>
          </a:bodyPr>
          <a:lstStyle/>
          <a:p>
            <a:pPr>
              <a:defRPr/>
            </a:pPr>
            <a:r>
              <a:rPr lang="en-US" sz="1400" dirty="0"/>
              <a:t>Forms to be completed and uploaded for specific questions in the application and Instructions. Download and save these first before clicking Apply.</a:t>
            </a:r>
          </a:p>
          <a:p>
            <a:pPr>
              <a:defRPr/>
            </a:pPr>
            <a:endParaRPr lang="en-US" sz="1600" dirty="0"/>
          </a:p>
        </p:txBody>
      </p:sp>
      <p:sp>
        <p:nvSpPr>
          <p:cNvPr id="4" name="Rectangle 3">
            <a:extLst>
              <a:ext uri="{FF2B5EF4-FFF2-40B4-BE49-F238E27FC236}">
                <a16:creationId xmlns:a16="http://schemas.microsoft.com/office/drawing/2014/main" id="{6BDA34B0-E250-DBA5-2A77-DE6AFC0283CA}"/>
              </a:ext>
            </a:extLst>
          </p:cNvPr>
          <p:cNvSpPr/>
          <p:nvPr/>
        </p:nvSpPr>
        <p:spPr>
          <a:xfrm>
            <a:off x="3213399" y="2438400"/>
            <a:ext cx="5334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3A927D-BD15-E96F-8DBC-1D7551D511AE}"/>
              </a:ext>
            </a:extLst>
          </p:cNvPr>
          <p:cNvSpPr txBox="1"/>
          <p:nvPr/>
        </p:nvSpPr>
        <p:spPr>
          <a:xfrm>
            <a:off x="3213399" y="2483078"/>
            <a:ext cx="578223" cy="261610"/>
          </a:xfrm>
          <a:prstGeom prst="rect">
            <a:avLst/>
          </a:prstGeom>
          <a:noFill/>
        </p:spPr>
        <p:txBody>
          <a:bodyPr wrap="square" rtlCol="0">
            <a:spAutoFit/>
          </a:bodyPr>
          <a:lstStyle/>
          <a:p>
            <a:pPr algn="l"/>
            <a:r>
              <a:rPr lang="en-US" sz="1100" dirty="0"/>
              <a:t>2026</a:t>
            </a:r>
          </a:p>
        </p:txBody>
      </p:sp>
      <p:sp>
        <p:nvSpPr>
          <p:cNvPr id="8" name="Rectangle: Rounded Corners 7">
            <a:extLst>
              <a:ext uri="{FF2B5EF4-FFF2-40B4-BE49-F238E27FC236}">
                <a16:creationId xmlns:a16="http://schemas.microsoft.com/office/drawing/2014/main" id="{18DA15FB-2287-44EF-B1DE-66BDBFF5EBDB}"/>
              </a:ext>
            </a:extLst>
          </p:cNvPr>
          <p:cNvSpPr/>
          <p:nvPr/>
        </p:nvSpPr>
        <p:spPr>
          <a:xfrm>
            <a:off x="2971799" y="3453252"/>
            <a:ext cx="304799" cy="20434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9A036D5-7BF4-EDE3-D7F8-233FC39E3A14}"/>
              </a:ext>
            </a:extLst>
          </p:cNvPr>
          <p:cNvSpPr txBox="1"/>
          <p:nvPr/>
        </p:nvSpPr>
        <p:spPr>
          <a:xfrm>
            <a:off x="2895598" y="3453252"/>
            <a:ext cx="457200" cy="215444"/>
          </a:xfrm>
          <a:prstGeom prst="rect">
            <a:avLst/>
          </a:prstGeom>
          <a:noFill/>
        </p:spPr>
        <p:txBody>
          <a:bodyPr wrap="square" rtlCol="0">
            <a:spAutoFit/>
          </a:bodyPr>
          <a:lstStyle/>
          <a:p>
            <a:pPr algn="l"/>
            <a:r>
              <a:rPr lang="en-US" sz="800" dirty="0"/>
              <a:t>2026</a:t>
            </a:r>
          </a:p>
        </p:txBody>
      </p:sp>
      <p:sp>
        <p:nvSpPr>
          <p:cNvPr id="12" name="Rectangle 11">
            <a:extLst>
              <a:ext uri="{FF2B5EF4-FFF2-40B4-BE49-F238E27FC236}">
                <a16:creationId xmlns:a16="http://schemas.microsoft.com/office/drawing/2014/main" id="{97FC42BB-D3A1-4214-BA8D-CD78AB2E61A5}"/>
              </a:ext>
            </a:extLst>
          </p:cNvPr>
          <p:cNvSpPr/>
          <p:nvPr/>
        </p:nvSpPr>
        <p:spPr>
          <a:xfrm>
            <a:off x="3276598" y="4648200"/>
            <a:ext cx="304802" cy="215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A11721-2C65-CCFD-1916-55A925C4DC43}"/>
              </a:ext>
            </a:extLst>
          </p:cNvPr>
          <p:cNvSpPr/>
          <p:nvPr/>
        </p:nvSpPr>
        <p:spPr>
          <a:xfrm>
            <a:off x="2971796" y="4800600"/>
            <a:ext cx="304802" cy="215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7DC6C8-EB45-23F5-FC62-BC37CD835652}"/>
              </a:ext>
            </a:extLst>
          </p:cNvPr>
          <p:cNvSpPr/>
          <p:nvPr/>
        </p:nvSpPr>
        <p:spPr>
          <a:xfrm>
            <a:off x="2362200" y="5053486"/>
            <a:ext cx="304800" cy="215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DAEA789-F7B2-C379-524A-E68F169901FD}"/>
              </a:ext>
            </a:extLst>
          </p:cNvPr>
          <p:cNvSpPr txBox="1"/>
          <p:nvPr/>
        </p:nvSpPr>
        <p:spPr>
          <a:xfrm>
            <a:off x="3251499" y="4637104"/>
            <a:ext cx="457200" cy="215444"/>
          </a:xfrm>
          <a:prstGeom prst="rect">
            <a:avLst/>
          </a:prstGeom>
          <a:noFill/>
        </p:spPr>
        <p:txBody>
          <a:bodyPr wrap="square" rtlCol="0">
            <a:spAutoFit/>
          </a:bodyPr>
          <a:lstStyle/>
          <a:p>
            <a:pPr algn="l"/>
            <a:r>
              <a:rPr lang="en-US" sz="800" dirty="0"/>
              <a:t>2026</a:t>
            </a:r>
          </a:p>
        </p:txBody>
      </p:sp>
      <p:sp>
        <p:nvSpPr>
          <p:cNvPr id="18" name="TextBox 17">
            <a:extLst>
              <a:ext uri="{FF2B5EF4-FFF2-40B4-BE49-F238E27FC236}">
                <a16:creationId xmlns:a16="http://schemas.microsoft.com/office/drawing/2014/main" id="{B9BBAE4A-751B-B271-CEF7-29B89655060F}"/>
              </a:ext>
            </a:extLst>
          </p:cNvPr>
          <p:cNvSpPr txBox="1"/>
          <p:nvPr/>
        </p:nvSpPr>
        <p:spPr>
          <a:xfrm>
            <a:off x="2895598" y="4842379"/>
            <a:ext cx="457200" cy="215444"/>
          </a:xfrm>
          <a:prstGeom prst="rect">
            <a:avLst/>
          </a:prstGeom>
          <a:noFill/>
        </p:spPr>
        <p:txBody>
          <a:bodyPr wrap="square" rtlCol="0">
            <a:spAutoFit/>
          </a:bodyPr>
          <a:lstStyle/>
          <a:p>
            <a:pPr algn="l"/>
            <a:r>
              <a:rPr lang="en-US" sz="800" dirty="0"/>
              <a:t>2026</a:t>
            </a:r>
          </a:p>
        </p:txBody>
      </p:sp>
      <p:sp>
        <p:nvSpPr>
          <p:cNvPr id="19" name="TextBox 18">
            <a:extLst>
              <a:ext uri="{FF2B5EF4-FFF2-40B4-BE49-F238E27FC236}">
                <a16:creationId xmlns:a16="http://schemas.microsoft.com/office/drawing/2014/main" id="{038EDEFA-53DB-4C32-6C88-B5C8047AE3A3}"/>
              </a:ext>
            </a:extLst>
          </p:cNvPr>
          <p:cNvSpPr txBox="1"/>
          <p:nvPr/>
        </p:nvSpPr>
        <p:spPr>
          <a:xfrm>
            <a:off x="2316478" y="5016044"/>
            <a:ext cx="457200" cy="215444"/>
          </a:xfrm>
          <a:prstGeom prst="rect">
            <a:avLst/>
          </a:prstGeom>
          <a:noFill/>
        </p:spPr>
        <p:txBody>
          <a:bodyPr wrap="square" rtlCol="0">
            <a:spAutoFit/>
          </a:bodyPr>
          <a:lstStyle/>
          <a:p>
            <a:pPr algn="l"/>
            <a:r>
              <a:rPr lang="en-US" sz="800" dirty="0"/>
              <a:t>2026</a:t>
            </a:r>
          </a:p>
        </p:txBody>
      </p:sp>
    </p:spTree>
    <p:extLst>
      <p:ext uri="{BB962C8B-B14F-4D97-AF65-F5344CB8AC3E}">
        <p14:creationId xmlns:p14="http://schemas.microsoft.com/office/powerpoint/2010/main" val="270623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1644650" y="228600"/>
            <a:ext cx="749935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fontAlgn="auto">
              <a:spcAft>
                <a:spcPts val="0"/>
              </a:spcAft>
              <a:defRPr/>
            </a:pPr>
            <a:r>
              <a:rPr lang="en-US" altLang="en-US" dirty="0">
                <a:solidFill>
                  <a:schemeClr val="tx1"/>
                </a:solidFill>
                <a:effectLst>
                  <a:outerShdw blurRad="38100" dist="38100" dir="2700000" algn="tl">
                    <a:srgbClr val="000000">
                      <a:alpha val="43137"/>
                    </a:srgbClr>
                  </a:outerShdw>
                </a:effectLst>
              </a:rPr>
              <a:t>Agenda</a:t>
            </a:r>
          </a:p>
        </p:txBody>
      </p:sp>
      <p:sp>
        <p:nvSpPr>
          <p:cNvPr id="11267" name="Rectangle 3"/>
          <p:cNvSpPr>
            <a:spLocks noGrp="1" noChangeArrowheads="1"/>
          </p:cNvSpPr>
          <p:nvPr>
            <p:ph idx="4294967295"/>
          </p:nvPr>
        </p:nvSpPr>
        <p:spPr>
          <a:xfrm>
            <a:off x="1644650" y="2057400"/>
            <a:ext cx="7499350" cy="4038600"/>
          </a:xfrm>
        </p:spPr>
        <p:txBody>
          <a:bodyPr/>
          <a:lstStyle/>
          <a:p>
            <a:pPr>
              <a:spcAft>
                <a:spcPts val="600"/>
              </a:spcAft>
              <a:buFont typeface="Wingdings" panose="05000000000000000000" pitchFamily="2" charset="2"/>
              <a:buChar char="Ø"/>
            </a:pPr>
            <a:r>
              <a:rPr lang="en-US" altLang="en-US" dirty="0"/>
              <a:t>Overview of 2026 Coordinated Grant Process</a:t>
            </a:r>
          </a:p>
          <a:p>
            <a:pPr>
              <a:spcAft>
                <a:spcPts val="600"/>
              </a:spcAft>
              <a:buFont typeface="Wingdings" panose="05000000000000000000" pitchFamily="2" charset="2"/>
              <a:buChar char="Ø"/>
            </a:pPr>
            <a:r>
              <a:rPr lang="en-US" altLang="en-US" dirty="0"/>
              <a:t>2026 Application – Two Parts</a:t>
            </a:r>
          </a:p>
          <a:p>
            <a:pPr>
              <a:spcAft>
                <a:spcPts val="600"/>
              </a:spcAft>
              <a:buFont typeface="Wingdings" panose="05000000000000000000" pitchFamily="2" charset="2"/>
              <a:buChar char="Ø"/>
            </a:pPr>
            <a:r>
              <a:rPr lang="en-US" altLang="en-US" dirty="0"/>
              <a:t>Filling Out the Application in SurveyMonkey Apply</a:t>
            </a:r>
          </a:p>
          <a:p>
            <a:pPr>
              <a:spcAft>
                <a:spcPts val="600"/>
              </a:spcAft>
              <a:buFont typeface="Wingdings" panose="05000000000000000000" pitchFamily="2" charset="2"/>
              <a:buChar char="Ø"/>
            </a:pPr>
            <a:r>
              <a:rPr lang="en-US" altLang="en-US" dirty="0"/>
              <a:t>Application Review and Awards Process</a:t>
            </a:r>
          </a:p>
          <a:p>
            <a:pPr>
              <a:spcAft>
                <a:spcPts val="600"/>
              </a:spcAft>
              <a:buFont typeface="Wingdings" panose="05000000000000000000" pitchFamily="2" charset="2"/>
              <a:buChar char="Ø"/>
            </a:pPr>
            <a:r>
              <a:rPr lang="en-US" altLang="en-US" dirty="0"/>
              <a:t>Getting Help and Questions</a:t>
            </a:r>
          </a:p>
          <a:p>
            <a:pPr>
              <a:spcAft>
                <a:spcPts val="600"/>
              </a:spcAft>
              <a:buFont typeface="Wingdings" panose="05000000000000000000" pitchFamily="2" charset="2"/>
              <a:buChar char="Ø"/>
            </a:pPr>
            <a:r>
              <a:rPr lang="en-US" altLang="en-US" dirty="0"/>
              <a:t>Q&amp;A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3ACD6-DFE2-0637-B7CE-710BC8557971}"/>
              </a:ext>
            </a:extLst>
          </p:cNvPr>
          <p:cNvSpPr>
            <a:spLocks noGrp="1"/>
          </p:cNvSpPr>
          <p:nvPr>
            <p:ph type="title"/>
          </p:nvPr>
        </p:nvSpPr>
        <p:spPr/>
        <p:txBody>
          <a:bodyPr/>
          <a:lstStyle/>
          <a:p>
            <a:r>
              <a:rPr lang="en-US" dirty="0"/>
              <a:t>Name the Application</a:t>
            </a:r>
          </a:p>
        </p:txBody>
      </p:sp>
      <p:sp>
        <p:nvSpPr>
          <p:cNvPr id="3" name="Content Placeholder 2">
            <a:extLst>
              <a:ext uri="{FF2B5EF4-FFF2-40B4-BE49-F238E27FC236}">
                <a16:creationId xmlns:a16="http://schemas.microsoft.com/office/drawing/2014/main" id="{4FA675EF-9791-B84D-3102-6F1B0FAE543D}"/>
              </a:ext>
            </a:extLst>
          </p:cNvPr>
          <p:cNvSpPr>
            <a:spLocks noGrp="1"/>
          </p:cNvSpPr>
          <p:nvPr>
            <p:ph sz="half" idx="1"/>
          </p:nvPr>
        </p:nvSpPr>
        <p:spPr>
          <a:xfrm>
            <a:off x="822960" y="3124200"/>
            <a:ext cx="3703320" cy="2744894"/>
          </a:xfrm>
        </p:spPr>
        <p:txBody>
          <a:bodyPr/>
          <a:lstStyle/>
          <a:p>
            <a:r>
              <a:rPr lang="en-US" dirty="0"/>
              <a:t>Name the Organizational Information Application by the Agency Name</a:t>
            </a:r>
          </a:p>
          <a:p>
            <a:endParaRPr lang="en-US" dirty="0"/>
          </a:p>
        </p:txBody>
      </p:sp>
      <p:pic>
        <p:nvPicPr>
          <p:cNvPr id="7" name="Picture 6">
            <a:extLst>
              <a:ext uri="{FF2B5EF4-FFF2-40B4-BE49-F238E27FC236}">
                <a16:creationId xmlns:a16="http://schemas.microsoft.com/office/drawing/2014/main" id="{ACD8AAEA-4AA4-E916-97E1-853DAE88B78C}"/>
              </a:ext>
            </a:extLst>
          </p:cNvPr>
          <p:cNvPicPr>
            <a:picLocks noChangeAspect="1"/>
          </p:cNvPicPr>
          <p:nvPr/>
        </p:nvPicPr>
        <p:blipFill>
          <a:blip r:embed="rId2"/>
          <a:stretch>
            <a:fillRect/>
          </a:stretch>
        </p:blipFill>
        <p:spPr>
          <a:xfrm>
            <a:off x="4617722" y="1961674"/>
            <a:ext cx="3924848" cy="3791479"/>
          </a:xfrm>
          <a:prstGeom prst="rect">
            <a:avLst/>
          </a:prstGeom>
        </p:spPr>
      </p:pic>
    </p:spTree>
    <p:extLst>
      <p:ext uri="{BB962C8B-B14F-4D97-AF65-F5344CB8AC3E}">
        <p14:creationId xmlns:p14="http://schemas.microsoft.com/office/powerpoint/2010/main" val="3313742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5825FCF-EF84-15F7-D292-A491ADE2E5C8}"/>
              </a:ext>
            </a:extLst>
          </p:cNvPr>
          <p:cNvSpPr>
            <a:spLocks noGrp="1"/>
          </p:cNvSpPr>
          <p:nvPr>
            <p:ph sz="half" idx="1"/>
          </p:nvPr>
        </p:nvSpPr>
        <p:spPr>
          <a:xfrm>
            <a:off x="533400" y="1897998"/>
            <a:ext cx="3703320" cy="4631265"/>
          </a:xfrm>
        </p:spPr>
        <p:txBody>
          <a:bodyPr>
            <a:normAutofit fontScale="85000" lnSpcReduction="20000"/>
          </a:bodyPr>
          <a:lstStyle/>
          <a:p>
            <a:r>
              <a:rPr lang="en-US" b="1" dirty="0"/>
              <a:t>Every Applicant must submit </a:t>
            </a:r>
            <a:r>
              <a:rPr lang="en-US" b="1" u="sng" dirty="0"/>
              <a:t>ONE</a:t>
            </a:r>
            <a:r>
              <a:rPr lang="en-US" b="1" dirty="0"/>
              <a:t> Organizational Application 2026 for their Organization.</a:t>
            </a:r>
          </a:p>
          <a:p>
            <a:r>
              <a:rPr lang="en-US" dirty="0"/>
              <a:t>This Application has 3 Pages.  You must complete each Page before you may move to the next page</a:t>
            </a:r>
          </a:p>
          <a:p>
            <a:pPr>
              <a:buFont typeface="Wingdings" panose="05000000000000000000" pitchFamily="2" charset="2"/>
              <a:buChar char="§"/>
            </a:pPr>
            <a:r>
              <a:rPr lang="en-US" dirty="0"/>
              <a:t>Page 1 – Organization Info</a:t>
            </a:r>
          </a:p>
          <a:p>
            <a:pPr lvl="1">
              <a:buFont typeface="Wingdings" panose="05000000000000000000" pitchFamily="2" charset="2"/>
              <a:buChar char="§"/>
            </a:pPr>
            <a:r>
              <a:rPr lang="en-US" dirty="0"/>
              <a:t>Upload Org Chart, Board Members Worksheet, Bylaws, and Annual Board Minutes</a:t>
            </a:r>
          </a:p>
          <a:p>
            <a:pPr>
              <a:buFont typeface="Wingdings" panose="05000000000000000000" pitchFamily="2" charset="2"/>
              <a:buChar char="§"/>
            </a:pPr>
            <a:r>
              <a:rPr lang="en-US" dirty="0"/>
              <a:t>Page 2 – Staff and Budget</a:t>
            </a:r>
          </a:p>
          <a:p>
            <a:pPr lvl="1">
              <a:buFont typeface="Wingdings" panose="05000000000000000000" pitchFamily="2" charset="2"/>
              <a:buChar char="§"/>
            </a:pPr>
            <a:r>
              <a:rPr lang="en-US" dirty="0"/>
              <a:t>Upload Agency Budget, Financial Statements, Balance Sheet, Cash Flow, and Audit as needed</a:t>
            </a:r>
          </a:p>
          <a:p>
            <a:pPr>
              <a:buFont typeface="Wingdings" panose="05000000000000000000" pitchFamily="2" charset="2"/>
              <a:buChar char="§"/>
            </a:pPr>
            <a:r>
              <a:rPr lang="en-US" dirty="0"/>
              <a:t>Page 3 – Financial, Fiscal, and Policies</a:t>
            </a:r>
          </a:p>
          <a:p>
            <a:pPr lvl="1">
              <a:buFont typeface="Wingdings" panose="05000000000000000000" pitchFamily="2" charset="2"/>
              <a:buChar char="§"/>
            </a:pPr>
            <a:r>
              <a:rPr lang="en-US" dirty="0"/>
              <a:t>Upload IRS 990 tax return, Agency Annual Report (if available), Fiscal Control Policies, Procurement Policies, and Non-Discrimination Policies</a:t>
            </a:r>
          </a:p>
        </p:txBody>
      </p:sp>
      <p:sp>
        <p:nvSpPr>
          <p:cNvPr id="2" name="Title 1">
            <a:extLst>
              <a:ext uri="{FF2B5EF4-FFF2-40B4-BE49-F238E27FC236}">
                <a16:creationId xmlns:a16="http://schemas.microsoft.com/office/drawing/2014/main" id="{37E20FA9-AB7F-344C-C6E2-4BCD5F0B3707}"/>
              </a:ext>
            </a:extLst>
          </p:cNvPr>
          <p:cNvSpPr>
            <a:spLocks noGrp="1"/>
          </p:cNvSpPr>
          <p:nvPr>
            <p:ph type="title"/>
          </p:nvPr>
        </p:nvSpPr>
        <p:spPr/>
        <p:txBody>
          <a:bodyPr>
            <a:normAutofit/>
          </a:bodyPr>
          <a:lstStyle/>
          <a:p>
            <a:r>
              <a:rPr lang="en-US" dirty="0"/>
              <a:t>Part 1 - Organizational Information Application</a:t>
            </a:r>
          </a:p>
        </p:txBody>
      </p:sp>
      <p:pic>
        <p:nvPicPr>
          <p:cNvPr id="4" name="Picture 3">
            <a:extLst>
              <a:ext uri="{FF2B5EF4-FFF2-40B4-BE49-F238E27FC236}">
                <a16:creationId xmlns:a16="http://schemas.microsoft.com/office/drawing/2014/main" id="{D5EABB35-34A5-9B16-68BC-69BD67A8E16B}"/>
              </a:ext>
            </a:extLst>
          </p:cNvPr>
          <p:cNvPicPr>
            <a:picLocks noChangeAspect="1"/>
          </p:cNvPicPr>
          <p:nvPr/>
        </p:nvPicPr>
        <p:blipFill>
          <a:blip r:embed="rId2"/>
          <a:stretch>
            <a:fillRect/>
          </a:stretch>
        </p:blipFill>
        <p:spPr>
          <a:xfrm>
            <a:off x="4594860" y="1981200"/>
            <a:ext cx="4346593" cy="3972383"/>
          </a:xfrm>
          <a:prstGeom prst="rect">
            <a:avLst/>
          </a:prstGeom>
        </p:spPr>
      </p:pic>
    </p:spTree>
    <p:extLst>
      <p:ext uri="{BB962C8B-B14F-4D97-AF65-F5344CB8AC3E}">
        <p14:creationId xmlns:p14="http://schemas.microsoft.com/office/powerpoint/2010/main" val="930224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5825FCF-EF84-15F7-D292-A491ADE2E5C8}"/>
              </a:ext>
            </a:extLst>
          </p:cNvPr>
          <p:cNvSpPr>
            <a:spLocks noGrp="1"/>
          </p:cNvSpPr>
          <p:nvPr>
            <p:ph sz="half" idx="1"/>
          </p:nvPr>
        </p:nvSpPr>
        <p:spPr>
          <a:xfrm>
            <a:off x="533400" y="1897998"/>
            <a:ext cx="8001000" cy="4631265"/>
          </a:xfrm>
        </p:spPr>
        <p:txBody>
          <a:bodyPr>
            <a:normAutofit/>
          </a:bodyPr>
          <a:lstStyle/>
          <a:p>
            <a:pPr marL="365125" indent="-282575">
              <a:spcBef>
                <a:spcPts val="600"/>
              </a:spcBef>
              <a:buClr>
                <a:schemeClr val="accent1"/>
              </a:buClr>
              <a:buSzPct val="80000"/>
              <a:buFont typeface="Wingdings 2" pitchFamily="18" charset="2"/>
              <a:buChar char=""/>
              <a:defRPr/>
            </a:pPr>
            <a:r>
              <a:rPr lang="en-US" altLang="en-US" sz="2000" dirty="0">
                <a:latin typeface="+mn-lt"/>
                <a:cs typeface="+mn-cs"/>
              </a:rPr>
              <a:t>You must complete all questions on a page before you can proceed to the next.</a:t>
            </a:r>
          </a:p>
          <a:p>
            <a:pPr marL="365125" indent="-282575">
              <a:spcBef>
                <a:spcPts val="600"/>
              </a:spcBef>
              <a:buClr>
                <a:schemeClr val="accent1"/>
              </a:buClr>
              <a:buSzPct val="80000"/>
              <a:buFont typeface="Wingdings 2" pitchFamily="18" charset="2"/>
              <a:buChar char=""/>
              <a:defRPr/>
            </a:pPr>
            <a:r>
              <a:rPr lang="en-US" altLang="en-US" sz="2000" dirty="0">
                <a:latin typeface="+mn-lt"/>
                <a:cs typeface="+mn-cs"/>
              </a:rPr>
              <a:t>Save your work frequently – use the “Save and Continue Editing” button</a:t>
            </a:r>
          </a:p>
          <a:p>
            <a:pPr marL="365125" indent="-282575">
              <a:spcBef>
                <a:spcPts val="600"/>
              </a:spcBef>
              <a:buClr>
                <a:schemeClr val="accent1"/>
              </a:buClr>
              <a:buSzPct val="80000"/>
              <a:buFont typeface="Wingdings 2" pitchFamily="18" charset="2"/>
              <a:buChar char=""/>
              <a:defRPr/>
            </a:pPr>
            <a:r>
              <a:rPr lang="en-US" altLang="en-US" sz="2000" dirty="0">
                <a:latin typeface="+mn-lt"/>
                <a:cs typeface="+mn-cs"/>
              </a:rPr>
              <a:t>Safest method: download instructions and complete all narratives and forms prior to working in SurveyMonkey Apply.</a:t>
            </a:r>
          </a:p>
          <a:p>
            <a:pPr marL="365125" indent="-282575">
              <a:spcBef>
                <a:spcPts val="600"/>
              </a:spcBef>
              <a:buClr>
                <a:schemeClr val="accent1"/>
              </a:buClr>
              <a:buSzPct val="80000"/>
              <a:buFont typeface="Wingdings 2" pitchFamily="18" charset="2"/>
              <a:buChar char=""/>
              <a:defRPr/>
            </a:pPr>
            <a:r>
              <a:rPr lang="en-US" altLang="en-US" sz="2000" dirty="0">
                <a:latin typeface="+mn-lt"/>
                <a:cs typeface="+mn-cs"/>
              </a:rPr>
              <a:t>Less safe: working directly in SurveyMonkey, using “placeholder” answers, and uploading “temporary files”. </a:t>
            </a:r>
          </a:p>
          <a:p>
            <a:pPr marL="657733" lvl="1" indent="-282575">
              <a:spcBef>
                <a:spcPts val="600"/>
              </a:spcBef>
              <a:buSzPct val="80000"/>
              <a:buFont typeface="Wingdings 2" pitchFamily="18" charset="2"/>
              <a:buChar char=""/>
              <a:defRPr/>
            </a:pPr>
            <a:r>
              <a:rPr lang="en-US" altLang="en-US" dirty="0">
                <a:latin typeface="+mn-lt"/>
                <a:cs typeface="+mn-cs"/>
              </a:rPr>
              <a:t>Less safe can mean incomplete submissions!</a:t>
            </a:r>
            <a:endParaRPr lang="en-US" dirty="0"/>
          </a:p>
        </p:txBody>
      </p:sp>
      <p:sp>
        <p:nvSpPr>
          <p:cNvPr id="2" name="Title 1">
            <a:extLst>
              <a:ext uri="{FF2B5EF4-FFF2-40B4-BE49-F238E27FC236}">
                <a16:creationId xmlns:a16="http://schemas.microsoft.com/office/drawing/2014/main" id="{37E20FA9-AB7F-344C-C6E2-4BCD5F0B3707}"/>
              </a:ext>
            </a:extLst>
          </p:cNvPr>
          <p:cNvSpPr>
            <a:spLocks noGrp="1"/>
          </p:cNvSpPr>
          <p:nvPr>
            <p:ph type="title"/>
          </p:nvPr>
        </p:nvSpPr>
        <p:spPr/>
        <p:txBody>
          <a:bodyPr>
            <a:normAutofit/>
          </a:bodyPr>
          <a:lstStyle/>
          <a:p>
            <a:r>
              <a:rPr lang="en-US" dirty="0"/>
              <a:t>Part 1 - Organizational Information Application</a:t>
            </a:r>
          </a:p>
        </p:txBody>
      </p:sp>
    </p:spTree>
    <p:extLst>
      <p:ext uri="{BB962C8B-B14F-4D97-AF65-F5344CB8AC3E}">
        <p14:creationId xmlns:p14="http://schemas.microsoft.com/office/powerpoint/2010/main" val="277705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CD06A-B115-CCA2-D55B-8D0D706E7AE1}"/>
              </a:ext>
            </a:extLst>
          </p:cNvPr>
          <p:cNvSpPr>
            <a:spLocks noGrp="1"/>
          </p:cNvSpPr>
          <p:nvPr>
            <p:ph type="title"/>
          </p:nvPr>
        </p:nvSpPr>
        <p:spPr/>
        <p:txBody>
          <a:bodyPr/>
          <a:lstStyle/>
          <a:p>
            <a:r>
              <a:rPr lang="en-US" b="1" dirty="0"/>
              <a:t>Part 2 –  Application 2026</a:t>
            </a:r>
          </a:p>
        </p:txBody>
      </p:sp>
      <p:sp>
        <p:nvSpPr>
          <p:cNvPr id="4" name="Text Placeholder 3">
            <a:extLst>
              <a:ext uri="{FF2B5EF4-FFF2-40B4-BE49-F238E27FC236}">
                <a16:creationId xmlns:a16="http://schemas.microsoft.com/office/drawing/2014/main" id="{32D9AD97-B6C8-1A8C-2230-9D1EBD172893}"/>
              </a:ext>
            </a:extLst>
          </p:cNvPr>
          <p:cNvSpPr>
            <a:spLocks noGrp="1"/>
          </p:cNvSpPr>
          <p:nvPr>
            <p:ph type="body" sz="half" idx="2"/>
          </p:nvPr>
        </p:nvSpPr>
        <p:spPr/>
        <p:txBody>
          <a:bodyPr/>
          <a:lstStyle/>
          <a:p>
            <a:r>
              <a:rPr lang="en-US" sz="2400" dirty="0"/>
              <a:t>Every Applicant must complete a Part 2 –  Application 2026 for EACH Project for which they are submitting</a:t>
            </a:r>
          </a:p>
          <a:p>
            <a:endParaRPr lang="en-US" dirty="0"/>
          </a:p>
        </p:txBody>
      </p:sp>
      <p:pic>
        <p:nvPicPr>
          <p:cNvPr id="5" name="Picture 4">
            <a:extLst>
              <a:ext uri="{FF2B5EF4-FFF2-40B4-BE49-F238E27FC236}">
                <a16:creationId xmlns:a16="http://schemas.microsoft.com/office/drawing/2014/main" id="{4D0E7675-2D40-3D8F-CC38-FD1222DC1003}"/>
              </a:ext>
            </a:extLst>
          </p:cNvPr>
          <p:cNvPicPr>
            <a:picLocks noChangeAspect="1"/>
          </p:cNvPicPr>
          <p:nvPr/>
        </p:nvPicPr>
        <p:blipFill>
          <a:blip r:embed="rId2"/>
          <a:stretch>
            <a:fillRect/>
          </a:stretch>
        </p:blipFill>
        <p:spPr>
          <a:xfrm>
            <a:off x="3200400" y="1128607"/>
            <a:ext cx="5756649" cy="4600786"/>
          </a:xfrm>
          <a:prstGeom prst="rect">
            <a:avLst/>
          </a:prstGeom>
        </p:spPr>
      </p:pic>
    </p:spTree>
    <p:extLst>
      <p:ext uri="{BB962C8B-B14F-4D97-AF65-F5344CB8AC3E}">
        <p14:creationId xmlns:p14="http://schemas.microsoft.com/office/powerpoint/2010/main" val="1797562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207519-18D7-4F98-8E04-1BCB9854BEB3}"/>
              </a:ext>
            </a:extLst>
          </p:cNvPr>
          <p:cNvPicPr>
            <a:picLocks noChangeAspect="1"/>
          </p:cNvPicPr>
          <p:nvPr/>
        </p:nvPicPr>
        <p:blipFill>
          <a:blip r:embed="rId2"/>
          <a:stretch>
            <a:fillRect/>
          </a:stretch>
        </p:blipFill>
        <p:spPr>
          <a:xfrm>
            <a:off x="1981200" y="1796647"/>
            <a:ext cx="5676861" cy="4537018"/>
          </a:xfrm>
          <a:prstGeom prst="rect">
            <a:avLst/>
          </a:prstGeom>
        </p:spPr>
      </p:pic>
      <p:sp>
        <p:nvSpPr>
          <p:cNvPr id="2" name="Title 1">
            <a:extLst>
              <a:ext uri="{FF2B5EF4-FFF2-40B4-BE49-F238E27FC236}">
                <a16:creationId xmlns:a16="http://schemas.microsoft.com/office/drawing/2014/main" id="{37E20FA9-AB7F-344C-C6E2-4BCD5F0B3707}"/>
              </a:ext>
            </a:extLst>
          </p:cNvPr>
          <p:cNvSpPr>
            <a:spLocks noGrp="1"/>
          </p:cNvSpPr>
          <p:nvPr>
            <p:ph type="title"/>
          </p:nvPr>
        </p:nvSpPr>
        <p:spPr/>
        <p:txBody>
          <a:bodyPr>
            <a:normAutofit/>
          </a:bodyPr>
          <a:lstStyle/>
          <a:p>
            <a:r>
              <a:rPr lang="en-US" dirty="0"/>
              <a:t>Part 2 – Application 2026</a:t>
            </a:r>
          </a:p>
        </p:txBody>
      </p:sp>
      <p:cxnSp>
        <p:nvCxnSpPr>
          <p:cNvPr id="10" name="Straight Arrow Connector 9">
            <a:extLst>
              <a:ext uri="{FF2B5EF4-FFF2-40B4-BE49-F238E27FC236}">
                <a16:creationId xmlns:a16="http://schemas.microsoft.com/office/drawing/2014/main" id="{A5ED4E8F-2CCD-D17E-03FA-17FC70710F36}"/>
              </a:ext>
            </a:extLst>
          </p:cNvPr>
          <p:cNvCxnSpPr>
            <a:cxnSpLocks/>
          </p:cNvCxnSpPr>
          <p:nvPr/>
        </p:nvCxnSpPr>
        <p:spPr>
          <a:xfrm flipV="1">
            <a:off x="6795928" y="2615052"/>
            <a:ext cx="0" cy="8382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B6872AE-EE66-2454-755F-C8CF248EF7CE}"/>
              </a:ext>
            </a:extLst>
          </p:cNvPr>
          <p:cNvSpPr txBox="1"/>
          <p:nvPr/>
        </p:nvSpPr>
        <p:spPr>
          <a:xfrm>
            <a:off x="6172200" y="3456975"/>
            <a:ext cx="1919127" cy="769441"/>
          </a:xfrm>
          <a:prstGeom prst="rect">
            <a:avLst/>
          </a:prstGeom>
          <a:solidFill>
            <a:schemeClr val="accent1">
              <a:lumMod val="20000"/>
              <a:lumOff val="80000"/>
            </a:schemeClr>
          </a:solidFill>
          <a:ln w="22225">
            <a:solidFill>
              <a:schemeClr val="accent1"/>
            </a:solidFill>
          </a:ln>
        </p:spPr>
        <p:txBody>
          <a:bodyPr wrap="square">
            <a:spAutoFit/>
          </a:bodyPr>
          <a:lstStyle/>
          <a:p>
            <a:pPr>
              <a:defRPr/>
            </a:pPr>
            <a:r>
              <a:rPr lang="en-US" sz="1400" dirty="0"/>
              <a:t>To start the application click Apply</a:t>
            </a:r>
          </a:p>
          <a:p>
            <a:pPr>
              <a:defRPr/>
            </a:pPr>
            <a:endParaRPr lang="en-US" sz="1600" dirty="0"/>
          </a:p>
        </p:txBody>
      </p:sp>
      <p:cxnSp>
        <p:nvCxnSpPr>
          <p:cNvPr id="13" name="Straight Arrow Connector 12">
            <a:extLst>
              <a:ext uri="{FF2B5EF4-FFF2-40B4-BE49-F238E27FC236}">
                <a16:creationId xmlns:a16="http://schemas.microsoft.com/office/drawing/2014/main" id="{33B5C14F-BB1F-13A2-BAD0-35F6691D5110}"/>
              </a:ext>
            </a:extLst>
          </p:cNvPr>
          <p:cNvCxnSpPr>
            <a:cxnSpLocks/>
          </p:cNvCxnSpPr>
          <p:nvPr/>
        </p:nvCxnSpPr>
        <p:spPr>
          <a:xfrm flipH="1">
            <a:off x="5322743" y="5437064"/>
            <a:ext cx="4572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0368E24-14DA-5407-840F-4E8174043794}"/>
              </a:ext>
            </a:extLst>
          </p:cNvPr>
          <p:cNvSpPr txBox="1"/>
          <p:nvPr/>
        </p:nvSpPr>
        <p:spPr>
          <a:xfrm>
            <a:off x="5779943" y="5091707"/>
            <a:ext cx="2895600" cy="1415772"/>
          </a:xfrm>
          <a:prstGeom prst="rect">
            <a:avLst/>
          </a:prstGeom>
          <a:solidFill>
            <a:schemeClr val="accent1">
              <a:lumMod val="20000"/>
              <a:lumOff val="80000"/>
            </a:schemeClr>
          </a:solidFill>
          <a:ln w="22225">
            <a:solidFill>
              <a:schemeClr val="accent1"/>
            </a:solidFill>
          </a:ln>
        </p:spPr>
        <p:txBody>
          <a:bodyPr>
            <a:spAutoFit/>
          </a:bodyPr>
          <a:lstStyle/>
          <a:p>
            <a:pPr>
              <a:defRPr/>
            </a:pPr>
            <a:r>
              <a:rPr lang="en-US" sz="1400" dirty="0"/>
              <a:t>Forms to be completed and uploaded for specific questions in the application and Instructions. Download and save these first before clicking Apply.</a:t>
            </a:r>
          </a:p>
          <a:p>
            <a:pPr>
              <a:defRPr/>
            </a:pPr>
            <a:endParaRPr lang="en-US" sz="1600" dirty="0"/>
          </a:p>
        </p:txBody>
      </p:sp>
    </p:spTree>
    <p:extLst>
      <p:ext uri="{BB962C8B-B14F-4D97-AF65-F5344CB8AC3E}">
        <p14:creationId xmlns:p14="http://schemas.microsoft.com/office/powerpoint/2010/main" val="221703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3ACD6-DFE2-0637-B7CE-710BC8557971}"/>
              </a:ext>
            </a:extLst>
          </p:cNvPr>
          <p:cNvSpPr>
            <a:spLocks noGrp="1"/>
          </p:cNvSpPr>
          <p:nvPr>
            <p:ph type="title"/>
          </p:nvPr>
        </p:nvSpPr>
        <p:spPr/>
        <p:txBody>
          <a:bodyPr/>
          <a:lstStyle/>
          <a:p>
            <a:r>
              <a:rPr lang="en-US" dirty="0"/>
              <a:t>Name the Application</a:t>
            </a:r>
          </a:p>
        </p:txBody>
      </p:sp>
      <p:sp>
        <p:nvSpPr>
          <p:cNvPr id="3" name="Content Placeholder 2">
            <a:extLst>
              <a:ext uri="{FF2B5EF4-FFF2-40B4-BE49-F238E27FC236}">
                <a16:creationId xmlns:a16="http://schemas.microsoft.com/office/drawing/2014/main" id="{4FA675EF-9791-B84D-3102-6F1B0FAE543D}"/>
              </a:ext>
            </a:extLst>
          </p:cNvPr>
          <p:cNvSpPr>
            <a:spLocks noGrp="1"/>
          </p:cNvSpPr>
          <p:nvPr>
            <p:ph sz="half" idx="1"/>
          </p:nvPr>
        </p:nvSpPr>
        <p:spPr/>
        <p:txBody>
          <a:bodyPr/>
          <a:lstStyle/>
          <a:p>
            <a:r>
              <a:rPr lang="en-US" dirty="0"/>
              <a:t>Give the application a name for the project or program.</a:t>
            </a:r>
          </a:p>
          <a:p>
            <a:endParaRPr lang="en-US" dirty="0"/>
          </a:p>
          <a:p>
            <a:r>
              <a:rPr lang="en-US" dirty="0"/>
              <a:t>Please make sure to include your </a:t>
            </a:r>
            <a:r>
              <a:rPr lang="en-US" b="1" dirty="0"/>
              <a:t>Agency Name or Acronym </a:t>
            </a:r>
            <a:r>
              <a:rPr lang="en-US" dirty="0"/>
              <a:t>with the project name, so that staff and reviewers will know which Projects are submitted by the Agency</a:t>
            </a:r>
          </a:p>
        </p:txBody>
      </p:sp>
      <p:pic>
        <p:nvPicPr>
          <p:cNvPr id="6" name="Picture 5">
            <a:extLst>
              <a:ext uri="{FF2B5EF4-FFF2-40B4-BE49-F238E27FC236}">
                <a16:creationId xmlns:a16="http://schemas.microsoft.com/office/drawing/2014/main" id="{E6F75B92-D810-B91C-7F9D-638EA38422C3}"/>
              </a:ext>
            </a:extLst>
          </p:cNvPr>
          <p:cNvPicPr>
            <a:picLocks noChangeAspect="1"/>
          </p:cNvPicPr>
          <p:nvPr/>
        </p:nvPicPr>
        <p:blipFill>
          <a:blip r:embed="rId2"/>
          <a:stretch>
            <a:fillRect/>
          </a:stretch>
        </p:blipFill>
        <p:spPr>
          <a:xfrm>
            <a:off x="4685852" y="1961674"/>
            <a:ext cx="3934374" cy="3791479"/>
          </a:xfrm>
          <a:prstGeom prst="rect">
            <a:avLst/>
          </a:prstGeom>
        </p:spPr>
      </p:pic>
    </p:spTree>
    <p:extLst>
      <p:ext uri="{BB962C8B-B14F-4D97-AF65-F5344CB8AC3E}">
        <p14:creationId xmlns:p14="http://schemas.microsoft.com/office/powerpoint/2010/main" val="3719150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FA7A-D340-4F4C-3C6A-ABA25B2C3935}"/>
              </a:ext>
            </a:extLst>
          </p:cNvPr>
          <p:cNvSpPr>
            <a:spLocks noGrp="1"/>
          </p:cNvSpPr>
          <p:nvPr>
            <p:ph type="title"/>
          </p:nvPr>
        </p:nvSpPr>
        <p:spPr/>
        <p:txBody>
          <a:bodyPr/>
          <a:lstStyle/>
          <a:p>
            <a:r>
              <a:rPr lang="en-US" dirty="0"/>
              <a:t>Services Application Dashboard</a:t>
            </a:r>
          </a:p>
        </p:txBody>
      </p:sp>
      <p:pic>
        <p:nvPicPr>
          <p:cNvPr id="6" name="Picture 5">
            <a:extLst>
              <a:ext uri="{FF2B5EF4-FFF2-40B4-BE49-F238E27FC236}">
                <a16:creationId xmlns:a16="http://schemas.microsoft.com/office/drawing/2014/main" id="{8182F2D6-61A4-B6EE-D96F-341060FB633E}"/>
              </a:ext>
            </a:extLst>
          </p:cNvPr>
          <p:cNvPicPr>
            <a:picLocks noChangeAspect="1"/>
          </p:cNvPicPr>
          <p:nvPr/>
        </p:nvPicPr>
        <p:blipFill>
          <a:blip r:embed="rId2"/>
          <a:stretch>
            <a:fillRect/>
          </a:stretch>
        </p:blipFill>
        <p:spPr>
          <a:xfrm>
            <a:off x="1188722" y="1737361"/>
            <a:ext cx="7269478" cy="4394127"/>
          </a:xfrm>
          <a:prstGeom prst="rect">
            <a:avLst/>
          </a:prstGeom>
        </p:spPr>
      </p:pic>
      <p:sp>
        <p:nvSpPr>
          <p:cNvPr id="10" name="TextBox 9">
            <a:extLst>
              <a:ext uri="{FF2B5EF4-FFF2-40B4-BE49-F238E27FC236}">
                <a16:creationId xmlns:a16="http://schemas.microsoft.com/office/drawing/2014/main" id="{7BB0D3D0-C7DB-40B1-36E4-26D3C135CA8E}"/>
              </a:ext>
            </a:extLst>
          </p:cNvPr>
          <p:cNvSpPr txBox="1"/>
          <p:nvPr/>
        </p:nvSpPr>
        <p:spPr>
          <a:xfrm>
            <a:off x="3505200" y="5039533"/>
            <a:ext cx="1726166" cy="1631216"/>
          </a:xfrm>
          <a:prstGeom prst="rect">
            <a:avLst/>
          </a:prstGeom>
          <a:solidFill>
            <a:schemeClr val="accent1">
              <a:lumMod val="20000"/>
              <a:lumOff val="80000"/>
            </a:schemeClr>
          </a:solidFill>
          <a:ln w="22225">
            <a:solidFill>
              <a:schemeClr val="accent1"/>
            </a:solidFill>
          </a:ln>
        </p:spPr>
        <p:txBody>
          <a:bodyPr wrap="square">
            <a:spAutoFit/>
          </a:bodyPr>
          <a:lstStyle/>
          <a:p>
            <a:pPr>
              <a:defRPr/>
            </a:pPr>
            <a:r>
              <a:rPr lang="en-US" sz="1400" dirty="0"/>
              <a:t>You can add members you created from the primary account here to collaborate on the application</a:t>
            </a:r>
          </a:p>
          <a:p>
            <a:pPr>
              <a:defRPr/>
            </a:pPr>
            <a:endParaRPr lang="en-US" sz="1600" dirty="0"/>
          </a:p>
        </p:txBody>
      </p:sp>
      <p:cxnSp>
        <p:nvCxnSpPr>
          <p:cNvPr id="11" name="Straight Arrow Connector 10">
            <a:extLst>
              <a:ext uri="{FF2B5EF4-FFF2-40B4-BE49-F238E27FC236}">
                <a16:creationId xmlns:a16="http://schemas.microsoft.com/office/drawing/2014/main" id="{AFE68802-626B-A073-AD6E-F8DEFF97C9BA}"/>
              </a:ext>
            </a:extLst>
          </p:cNvPr>
          <p:cNvCxnSpPr>
            <a:cxnSpLocks/>
          </p:cNvCxnSpPr>
          <p:nvPr/>
        </p:nvCxnSpPr>
        <p:spPr>
          <a:xfrm flipH="1">
            <a:off x="3048000" y="5715000"/>
            <a:ext cx="4572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336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A8B78A-B367-8275-5D19-761A1B2BA68E}"/>
              </a:ext>
            </a:extLst>
          </p:cNvPr>
          <p:cNvPicPr>
            <a:picLocks noChangeAspect="1"/>
          </p:cNvPicPr>
          <p:nvPr/>
        </p:nvPicPr>
        <p:blipFill>
          <a:blip r:embed="rId2"/>
          <a:stretch>
            <a:fillRect/>
          </a:stretch>
        </p:blipFill>
        <p:spPr>
          <a:xfrm>
            <a:off x="1535656" y="1905000"/>
            <a:ext cx="6072687" cy="4398080"/>
          </a:xfrm>
          <a:prstGeom prst="rect">
            <a:avLst/>
          </a:prstGeom>
        </p:spPr>
      </p:pic>
      <p:sp>
        <p:nvSpPr>
          <p:cNvPr id="2" name="Title 1">
            <a:extLst>
              <a:ext uri="{FF2B5EF4-FFF2-40B4-BE49-F238E27FC236}">
                <a16:creationId xmlns:a16="http://schemas.microsoft.com/office/drawing/2014/main" id="{AB26FA7A-D340-4F4C-3C6A-ABA25B2C3935}"/>
              </a:ext>
            </a:extLst>
          </p:cNvPr>
          <p:cNvSpPr>
            <a:spLocks noGrp="1"/>
          </p:cNvSpPr>
          <p:nvPr>
            <p:ph type="title"/>
          </p:nvPr>
        </p:nvSpPr>
        <p:spPr/>
        <p:txBody>
          <a:bodyPr/>
          <a:lstStyle/>
          <a:p>
            <a:r>
              <a:rPr lang="en-US" dirty="0"/>
              <a:t>Additional Tasks Created</a:t>
            </a:r>
          </a:p>
        </p:txBody>
      </p:sp>
      <p:cxnSp>
        <p:nvCxnSpPr>
          <p:cNvPr id="7" name="Straight Arrow Connector 6">
            <a:extLst>
              <a:ext uri="{FF2B5EF4-FFF2-40B4-BE49-F238E27FC236}">
                <a16:creationId xmlns:a16="http://schemas.microsoft.com/office/drawing/2014/main" id="{F6A7B7C9-1234-F0B1-B3E9-FDC6E7CE4FE9}"/>
              </a:ext>
            </a:extLst>
          </p:cNvPr>
          <p:cNvCxnSpPr>
            <a:cxnSpLocks/>
          </p:cNvCxnSpPr>
          <p:nvPr/>
        </p:nvCxnSpPr>
        <p:spPr>
          <a:xfrm flipH="1">
            <a:off x="3279506" y="3991839"/>
            <a:ext cx="4572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C247BEA-DE34-1939-6336-B4060CCF8466}"/>
              </a:ext>
            </a:extLst>
          </p:cNvPr>
          <p:cNvSpPr txBox="1"/>
          <p:nvPr/>
        </p:nvSpPr>
        <p:spPr>
          <a:xfrm>
            <a:off x="3697711" y="3411736"/>
            <a:ext cx="2892694" cy="830997"/>
          </a:xfrm>
          <a:prstGeom prst="rect">
            <a:avLst/>
          </a:prstGeom>
          <a:solidFill>
            <a:schemeClr val="accent1">
              <a:lumMod val="20000"/>
              <a:lumOff val="80000"/>
            </a:schemeClr>
          </a:solidFill>
          <a:ln w="22225">
            <a:solidFill>
              <a:schemeClr val="accent1"/>
            </a:solidFill>
          </a:ln>
        </p:spPr>
        <p:txBody>
          <a:bodyPr wrap="square">
            <a:spAutoFit/>
          </a:bodyPr>
          <a:lstStyle/>
          <a:p>
            <a:pPr>
              <a:defRPr/>
            </a:pPr>
            <a:r>
              <a:rPr lang="en-US" sz="1600" dirty="0"/>
              <a:t>Tasks are listed. As you complete them, they will have a check mark.</a:t>
            </a:r>
          </a:p>
        </p:txBody>
      </p:sp>
      <p:sp>
        <p:nvSpPr>
          <p:cNvPr id="10" name="TextBox 9">
            <a:extLst>
              <a:ext uri="{FF2B5EF4-FFF2-40B4-BE49-F238E27FC236}">
                <a16:creationId xmlns:a16="http://schemas.microsoft.com/office/drawing/2014/main" id="{7BB0D3D0-C7DB-40B1-36E4-26D3C135CA8E}"/>
              </a:ext>
            </a:extLst>
          </p:cNvPr>
          <p:cNvSpPr txBox="1"/>
          <p:nvPr/>
        </p:nvSpPr>
        <p:spPr>
          <a:xfrm>
            <a:off x="3989294" y="5326826"/>
            <a:ext cx="1726166" cy="1415772"/>
          </a:xfrm>
          <a:prstGeom prst="rect">
            <a:avLst/>
          </a:prstGeom>
          <a:solidFill>
            <a:schemeClr val="accent1">
              <a:lumMod val="20000"/>
              <a:lumOff val="80000"/>
            </a:schemeClr>
          </a:solidFill>
          <a:ln w="22225">
            <a:solidFill>
              <a:schemeClr val="accent1"/>
            </a:solidFill>
          </a:ln>
        </p:spPr>
        <p:txBody>
          <a:bodyPr wrap="square">
            <a:spAutoFit/>
          </a:bodyPr>
          <a:lstStyle/>
          <a:p>
            <a:pPr>
              <a:defRPr/>
            </a:pPr>
            <a:r>
              <a:rPr lang="en-US" sz="1400" dirty="0"/>
              <a:t>Every task must be completed before your Part 2 Application can be submitted</a:t>
            </a:r>
          </a:p>
          <a:p>
            <a:pPr>
              <a:defRPr/>
            </a:pPr>
            <a:endParaRPr lang="en-US" sz="1600" dirty="0"/>
          </a:p>
        </p:txBody>
      </p:sp>
      <p:cxnSp>
        <p:nvCxnSpPr>
          <p:cNvPr id="11" name="Straight Arrow Connector 10">
            <a:extLst>
              <a:ext uri="{FF2B5EF4-FFF2-40B4-BE49-F238E27FC236}">
                <a16:creationId xmlns:a16="http://schemas.microsoft.com/office/drawing/2014/main" id="{AFE68802-626B-A073-AD6E-F8DEFF97C9BA}"/>
              </a:ext>
            </a:extLst>
          </p:cNvPr>
          <p:cNvCxnSpPr>
            <a:cxnSpLocks/>
          </p:cNvCxnSpPr>
          <p:nvPr/>
        </p:nvCxnSpPr>
        <p:spPr>
          <a:xfrm flipH="1">
            <a:off x="3379234" y="5638800"/>
            <a:ext cx="61006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074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F66DDE-E09B-0EA9-59A2-FC08E15AC207}"/>
              </a:ext>
            </a:extLst>
          </p:cNvPr>
          <p:cNvPicPr>
            <a:picLocks noChangeAspect="1"/>
          </p:cNvPicPr>
          <p:nvPr/>
        </p:nvPicPr>
        <p:blipFill>
          <a:blip r:embed="rId2"/>
          <a:stretch>
            <a:fillRect/>
          </a:stretch>
        </p:blipFill>
        <p:spPr>
          <a:xfrm>
            <a:off x="990600" y="1904999"/>
            <a:ext cx="7255212" cy="4120785"/>
          </a:xfrm>
          <a:prstGeom prst="rect">
            <a:avLst/>
          </a:prstGeom>
        </p:spPr>
      </p:pic>
      <p:sp>
        <p:nvSpPr>
          <p:cNvPr id="2" name="Title 1">
            <a:extLst>
              <a:ext uri="{FF2B5EF4-FFF2-40B4-BE49-F238E27FC236}">
                <a16:creationId xmlns:a16="http://schemas.microsoft.com/office/drawing/2014/main" id="{AB26FA7A-D340-4F4C-3C6A-ABA25B2C3935}"/>
              </a:ext>
            </a:extLst>
          </p:cNvPr>
          <p:cNvSpPr>
            <a:spLocks noGrp="1"/>
          </p:cNvSpPr>
          <p:nvPr>
            <p:ph type="title"/>
          </p:nvPr>
        </p:nvSpPr>
        <p:spPr/>
        <p:txBody>
          <a:bodyPr/>
          <a:lstStyle/>
          <a:p>
            <a:r>
              <a:rPr lang="en-US" dirty="0"/>
              <a:t>Instructions, Forms, and Worksheets</a:t>
            </a:r>
          </a:p>
        </p:txBody>
      </p:sp>
      <p:cxnSp>
        <p:nvCxnSpPr>
          <p:cNvPr id="7" name="Straight Arrow Connector 6">
            <a:extLst>
              <a:ext uri="{FF2B5EF4-FFF2-40B4-BE49-F238E27FC236}">
                <a16:creationId xmlns:a16="http://schemas.microsoft.com/office/drawing/2014/main" id="{F6A7B7C9-1234-F0B1-B3E9-FDC6E7CE4FE9}"/>
              </a:ext>
            </a:extLst>
          </p:cNvPr>
          <p:cNvCxnSpPr>
            <a:cxnSpLocks/>
          </p:cNvCxnSpPr>
          <p:nvPr/>
        </p:nvCxnSpPr>
        <p:spPr>
          <a:xfrm flipH="1">
            <a:off x="5677795" y="4271231"/>
            <a:ext cx="4572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C247BEA-DE34-1939-6336-B4060CCF8466}"/>
              </a:ext>
            </a:extLst>
          </p:cNvPr>
          <p:cNvSpPr txBox="1"/>
          <p:nvPr/>
        </p:nvSpPr>
        <p:spPr>
          <a:xfrm>
            <a:off x="6096000" y="3691128"/>
            <a:ext cx="2892694" cy="2062103"/>
          </a:xfrm>
          <a:prstGeom prst="rect">
            <a:avLst/>
          </a:prstGeom>
          <a:solidFill>
            <a:schemeClr val="accent1">
              <a:lumMod val="20000"/>
              <a:lumOff val="80000"/>
            </a:schemeClr>
          </a:solidFill>
          <a:ln w="22225">
            <a:solidFill>
              <a:schemeClr val="accent1"/>
            </a:solidFill>
          </a:ln>
        </p:spPr>
        <p:txBody>
          <a:bodyPr wrap="square">
            <a:spAutoFit/>
          </a:bodyPr>
          <a:lstStyle/>
          <a:p>
            <a:pPr>
              <a:defRPr/>
            </a:pPr>
            <a:r>
              <a:rPr lang="en-US" sz="1400" dirty="0"/>
              <a:t>You can find all of the instructions and forms needed in the “Program Description” task at the top of the page</a:t>
            </a:r>
          </a:p>
          <a:p>
            <a:pPr>
              <a:defRPr/>
            </a:pPr>
            <a:endParaRPr lang="en-US" sz="1400" dirty="0"/>
          </a:p>
          <a:p>
            <a:pPr>
              <a:defRPr/>
            </a:pPr>
            <a:r>
              <a:rPr lang="en-US" sz="1400" dirty="0"/>
              <a:t>Links to forms and references will also be linked within the questions as needed.</a:t>
            </a:r>
          </a:p>
          <a:p>
            <a:pPr>
              <a:defRPr/>
            </a:pPr>
            <a:endParaRPr lang="en-US" sz="1600" dirty="0"/>
          </a:p>
        </p:txBody>
      </p:sp>
    </p:spTree>
    <p:extLst>
      <p:ext uri="{BB962C8B-B14F-4D97-AF65-F5344CB8AC3E}">
        <p14:creationId xmlns:p14="http://schemas.microsoft.com/office/powerpoint/2010/main" val="4143801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AC52-417E-520F-B867-0B14AD244D05}"/>
              </a:ext>
            </a:extLst>
          </p:cNvPr>
          <p:cNvSpPr>
            <a:spLocks noGrp="1"/>
          </p:cNvSpPr>
          <p:nvPr>
            <p:ph type="title"/>
          </p:nvPr>
        </p:nvSpPr>
        <p:spPr/>
        <p:txBody>
          <a:bodyPr/>
          <a:lstStyle/>
          <a:p>
            <a:r>
              <a:rPr lang="en-US" dirty="0"/>
              <a:t>Application Dashboard</a:t>
            </a:r>
          </a:p>
        </p:txBody>
      </p:sp>
      <p:sp>
        <p:nvSpPr>
          <p:cNvPr id="3" name="Content Placeholder 2">
            <a:extLst>
              <a:ext uri="{FF2B5EF4-FFF2-40B4-BE49-F238E27FC236}">
                <a16:creationId xmlns:a16="http://schemas.microsoft.com/office/drawing/2014/main" id="{020E5440-709D-A877-2403-4AE9A335FC4A}"/>
              </a:ext>
            </a:extLst>
          </p:cNvPr>
          <p:cNvSpPr>
            <a:spLocks noGrp="1"/>
          </p:cNvSpPr>
          <p:nvPr>
            <p:ph sz="half" idx="1"/>
          </p:nvPr>
        </p:nvSpPr>
        <p:spPr>
          <a:xfrm>
            <a:off x="304800" y="1871633"/>
            <a:ext cx="3209858" cy="4023359"/>
          </a:xfrm>
        </p:spPr>
        <p:txBody>
          <a:bodyPr>
            <a:normAutofit fontScale="92500" lnSpcReduction="20000"/>
          </a:bodyPr>
          <a:lstStyle/>
          <a:p>
            <a:r>
              <a:rPr lang="en-US" dirty="0"/>
              <a:t>The Application Dashboard will display:</a:t>
            </a:r>
          </a:p>
          <a:p>
            <a:pPr>
              <a:buFont typeface="Wingdings" panose="05000000000000000000" pitchFamily="2" charset="2"/>
              <a:buChar char="§"/>
            </a:pPr>
            <a:r>
              <a:rPr lang="en-US" dirty="0"/>
              <a:t>Tasks that are complete </a:t>
            </a:r>
            <a:br>
              <a:rPr lang="en-US" dirty="0"/>
            </a:br>
            <a:r>
              <a:rPr lang="en-US" dirty="0"/>
              <a:t>(green circle with check)</a:t>
            </a:r>
          </a:p>
          <a:p>
            <a:pPr>
              <a:buFont typeface="Wingdings" panose="05000000000000000000" pitchFamily="2" charset="2"/>
              <a:buChar char="§"/>
            </a:pPr>
            <a:r>
              <a:rPr lang="en-US" dirty="0"/>
              <a:t>Tasks that have been started (half full circle)</a:t>
            </a:r>
          </a:p>
          <a:p>
            <a:pPr>
              <a:buFont typeface="Wingdings" panose="05000000000000000000" pitchFamily="2" charset="2"/>
              <a:buChar char="§"/>
            </a:pPr>
            <a:r>
              <a:rPr lang="en-US" dirty="0"/>
              <a:t>Tasks that have not been started (empty circle)</a:t>
            </a:r>
          </a:p>
          <a:p>
            <a:pPr>
              <a:buFont typeface="Wingdings" panose="05000000000000000000" pitchFamily="2" charset="2"/>
              <a:buChar char="§"/>
            </a:pPr>
            <a:r>
              <a:rPr lang="en-US" dirty="0"/>
              <a:t>Number of tasks complete</a:t>
            </a:r>
          </a:p>
          <a:p>
            <a:pPr>
              <a:buFont typeface="Wingdings" panose="05000000000000000000" pitchFamily="2" charset="2"/>
              <a:buChar char="§"/>
            </a:pPr>
            <a:r>
              <a:rPr lang="en-US" dirty="0"/>
              <a:t>When ALL Tasks are complete the Submit Button will show in green, and applicants will be able to review and submit the application</a:t>
            </a:r>
          </a:p>
        </p:txBody>
      </p:sp>
      <p:pic>
        <p:nvPicPr>
          <p:cNvPr id="6" name="Picture 5">
            <a:extLst>
              <a:ext uri="{FF2B5EF4-FFF2-40B4-BE49-F238E27FC236}">
                <a16:creationId xmlns:a16="http://schemas.microsoft.com/office/drawing/2014/main" id="{BF53A5EE-35CE-981A-8172-5352F0A5B340}"/>
              </a:ext>
            </a:extLst>
          </p:cNvPr>
          <p:cNvPicPr>
            <a:picLocks noChangeAspect="1"/>
          </p:cNvPicPr>
          <p:nvPr/>
        </p:nvPicPr>
        <p:blipFill>
          <a:blip r:embed="rId2"/>
          <a:stretch>
            <a:fillRect/>
          </a:stretch>
        </p:blipFill>
        <p:spPr>
          <a:xfrm>
            <a:off x="3537070" y="2686482"/>
            <a:ext cx="5629341" cy="2434158"/>
          </a:xfrm>
          <a:prstGeom prst="rect">
            <a:avLst/>
          </a:prstGeom>
        </p:spPr>
      </p:pic>
    </p:spTree>
    <p:extLst>
      <p:ext uri="{BB962C8B-B14F-4D97-AF65-F5344CB8AC3E}">
        <p14:creationId xmlns:p14="http://schemas.microsoft.com/office/powerpoint/2010/main" val="3491328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05C8D965-E17F-4A91-A890-D27AF2233F01}"/>
              </a:ext>
            </a:extLst>
          </p:cNvPr>
          <p:cNvSpPr>
            <a:spLocks noGrp="1"/>
          </p:cNvSpPr>
          <p:nvPr>
            <p:ph type="ftr" sz="quarter" idx="3"/>
          </p:nvPr>
        </p:nvSpPr>
        <p:spPr>
          <a:xfrm rot="16200000">
            <a:off x="5554980" y="2750819"/>
            <a:ext cx="6629401" cy="36576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100" dirty="0"/>
              <a:t>Kitsap County Human Services – Mental Health, Chemical Dependency, and Therapeutic Courts </a:t>
            </a:r>
          </a:p>
        </p:txBody>
      </p:sp>
      <p:sp>
        <p:nvSpPr>
          <p:cNvPr id="5" name="Title 7">
            <a:extLst>
              <a:ext uri="{FF2B5EF4-FFF2-40B4-BE49-F238E27FC236}">
                <a16:creationId xmlns:a16="http://schemas.microsoft.com/office/drawing/2014/main" id="{D38B3E39-3D0C-4702-AAFA-FA218364B416}"/>
              </a:ext>
            </a:extLst>
          </p:cNvPr>
          <p:cNvSpPr txBox="1">
            <a:spLocks/>
          </p:cNvSpPr>
          <p:nvPr/>
        </p:nvSpPr>
        <p:spPr>
          <a:xfrm>
            <a:off x="914400" y="1447800"/>
            <a:ext cx="7239000" cy="3581400"/>
          </a:xfrm>
          <a:prstGeom prst="rect">
            <a:avLst/>
          </a:prstGeom>
        </p:spPr>
        <p:txBody>
          <a:bodyPr>
            <a:normAutofit fontScale="97500"/>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pPr fontAlgn="auto">
              <a:spcAft>
                <a:spcPts val="0"/>
              </a:spcAft>
              <a:defRPr/>
            </a:pPr>
            <a:r>
              <a:rPr lang="en-US" sz="6000" dirty="0">
                <a:solidFill>
                  <a:schemeClr val="tx2">
                    <a:satMod val="13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Overview of Coordinated Grant Application Process</a:t>
            </a:r>
          </a:p>
        </p:txBody>
      </p:sp>
    </p:spTree>
    <p:extLst>
      <p:ext uri="{BB962C8B-B14F-4D97-AF65-F5344CB8AC3E}">
        <p14:creationId xmlns:p14="http://schemas.microsoft.com/office/powerpoint/2010/main" val="161142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D1B29-3518-D792-64F4-2F33C9123FC1}"/>
              </a:ext>
            </a:extLst>
          </p:cNvPr>
          <p:cNvSpPr>
            <a:spLocks noGrp="1"/>
          </p:cNvSpPr>
          <p:nvPr>
            <p:ph type="title"/>
          </p:nvPr>
        </p:nvSpPr>
        <p:spPr/>
        <p:txBody>
          <a:bodyPr/>
          <a:lstStyle/>
          <a:p>
            <a:r>
              <a:rPr lang="en-US" dirty="0"/>
              <a:t>If Applying for Multiple Funding Sources</a:t>
            </a:r>
          </a:p>
        </p:txBody>
      </p:sp>
      <p:sp>
        <p:nvSpPr>
          <p:cNvPr id="3" name="Content Placeholder 2">
            <a:extLst>
              <a:ext uri="{FF2B5EF4-FFF2-40B4-BE49-F238E27FC236}">
                <a16:creationId xmlns:a16="http://schemas.microsoft.com/office/drawing/2014/main" id="{165F8B9B-CD58-72FC-CD61-ED507F3171DC}"/>
              </a:ext>
            </a:extLst>
          </p:cNvPr>
          <p:cNvSpPr>
            <a:spLocks noGrp="1"/>
          </p:cNvSpPr>
          <p:nvPr>
            <p:ph sz="half" idx="1"/>
          </p:nvPr>
        </p:nvSpPr>
        <p:spPr>
          <a:xfrm>
            <a:off x="822960" y="1845735"/>
            <a:ext cx="3703320" cy="4402665"/>
          </a:xfrm>
        </p:spPr>
        <p:txBody>
          <a:bodyPr>
            <a:normAutofit/>
          </a:bodyPr>
          <a:lstStyle/>
          <a:p>
            <a:r>
              <a:rPr lang="en-US" dirty="0"/>
              <a:t>If the project has been identified as eligible for multiple funding sources, the completed application will be submitted simultaneously to each funding source reviewer staff and committee/board.</a:t>
            </a:r>
          </a:p>
          <a:p>
            <a:r>
              <a:rPr lang="en-US" dirty="0"/>
              <a:t>Fund sources have some specific questions, tasks, or Performance Measures that are </a:t>
            </a:r>
            <a:r>
              <a:rPr lang="en-US" i="1" dirty="0"/>
              <a:t>unique to that fund source. </a:t>
            </a:r>
            <a:r>
              <a:rPr lang="en-US" dirty="0"/>
              <a:t>Applicants will be conditionally shown questions and tasks relevant to the selected fund sources. </a:t>
            </a:r>
          </a:p>
        </p:txBody>
      </p:sp>
      <p:pic>
        <p:nvPicPr>
          <p:cNvPr id="1026" name="Picture 2" descr="Stack">
            <a:extLst>
              <a:ext uri="{FF2B5EF4-FFF2-40B4-BE49-F238E27FC236}">
                <a16:creationId xmlns:a16="http://schemas.microsoft.com/office/drawing/2014/main" id="{6537BFF4-8F43-D35D-5767-470CECD28B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9245" y="1868147"/>
            <a:ext cx="3848380" cy="38324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1DFC48-A171-8194-F372-660A41329A96}"/>
              </a:ext>
            </a:extLst>
          </p:cNvPr>
          <p:cNvSpPr txBox="1"/>
          <p:nvPr/>
        </p:nvSpPr>
        <p:spPr>
          <a:xfrm rot="19951684">
            <a:off x="6626237" y="3431041"/>
            <a:ext cx="1728358" cy="276999"/>
          </a:xfrm>
          <a:prstGeom prst="rect">
            <a:avLst/>
          </a:prstGeom>
          <a:noFill/>
        </p:spPr>
        <p:txBody>
          <a:bodyPr wrap="none" rtlCol="0">
            <a:spAutoFit/>
          </a:bodyPr>
          <a:lstStyle/>
          <a:p>
            <a:pPr algn="l"/>
            <a:r>
              <a:rPr lang="en-US" sz="1200" dirty="0"/>
              <a:t>CDBG Microenterprise</a:t>
            </a:r>
          </a:p>
        </p:txBody>
      </p:sp>
      <p:sp>
        <p:nvSpPr>
          <p:cNvPr id="6" name="TextBox 5">
            <a:extLst>
              <a:ext uri="{FF2B5EF4-FFF2-40B4-BE49-F238E27FC236}">
                <a16:creationId xmlns:a16="http://schemas.microsoft.com/office/drawing/2014/main" id="{76F3ECC0-D3E1-CE3E-5F1E-723F6E75F6AA}"/>
              </a:ext>
            </a:extLst>
          </p:cNvPr>
          <p:cNvSpPr txBox="1"/>
          <p:nvPr/>
        </p:nvSpPr>
        <p:spPr>
          <a:xfrm rot="19951684">
            <a:off x="6650216" y="3911960"/>
            <a:ext cx="1497526" cy="276999"/>
          </a:xfrm>
          <a:prstGeom prst="rect">
            <a:avLst/>
          </a:prstGeom>
          <a:noFill/>
        </p:spPr>
        <p:txBody>
          <a:bodyPr wrap="none" rtlCol="0">
            <a:spAutoFit/>
          </a:bodyPr>
          <a:lstStyle/>
          <a:p>
            <a:pPr algn="l"/>
            <a:r>
              <a:rPr lang="en-US" sz="1200" dirty="0"/>
              <a:t>Homeless Services</a:t>
            </a:r>
          </a:p>
        </p:txBody>
      </p:sp>
      <p:sp>
        <p:nvSpPr>
          <p:cNvPr id="7" name="TextBox 6">
            <a:extLst>
              <a:ext uri="{FF2B5EF4-FFF2-40B4-BE49-F238E27FC236}">
                <a16:creationId xmlns:a16="http://schemas.microsoft.com/office/drawing/2014/main" id="{164BC518-AC00-3E23-EFAF-2AF2BE7BD330}"/>
              </a:ext>
            </a:extLst>
          </p:cNvPr>
          <p:cNvSpPr txBox="1"/>
          <p:nvPr/>
        </p:nvSpPr>
        <p:spPr>
          <a:xfrm rot="19951684">
            <a:off x="6544224" y="4422403"/>
            <a:ext cx="1779205" cy="276999"/>
          </a:xfrm>
          <a:prstGeom prst="rect">
            <a:avLst/>
          </a:prstGeom>
          <a:noFill/>
        </p:spPr>
        <p:txBody>
          <a:bodyPr wrap="none" rtlCol="0">
            <a:spAutoFit/>
          </a:bodyPr>
          <a:lstStyle/>
          <a:p>
            <a:pPr algn="l"/>
            <a:r>
              <a:rPr lang="en-US" sz="1200" dirty="0"/>
              <a:t>Bremerton Job Training</a:t>
            </a:r>
          </a:p>
        </p:txBody>
      </p:sp>
      <p:sp>
        <p:nvSpPr>
          <p:cNvPr id="8" name="TextBox 7">
            <a:extLst>
              <a:ext uri="{FF2B5EF4-FFF2-40B4-BE49-F238E27FC236}">
                <a16:creationId xmlns:a16="http://schemas.microsoft.com/office/drawing/2014/main" id="{D5913B69-9307-AE59-972C-E32DBDAAD3F5}"/>
              </a:ext>
            </a:extLst>
          </p:cNvPr>
          <p:cNvSpPr txBox="1"/>
          <p:nvPr/>
        </p:nvSpPr>
        <p:spPr>
          <a:xfrm rot="19951684">
            <a:off x="6451224" y="4913527"/>
            <a:ext cx="1895519" cy="276999"/>
          </a:xfrm>
          <a:prstGeom prst="rect">
            <a:avLst/>
          </a:prstGeom>
          <a:noFill/>
        </p:spPr>
        <p:txBody>
          <a:bodyPr wrap="none" rtlCol="0">
            <a:spAutoFit/>
          </a:bodyPr>
          <a:lstStyle/>
          <a:p>
            <a:pPr algn="l"/>
            <a:r>
              <a:rPr lang="en-US" sz="1200" dirty="0"/>
              <a:t>Affordable Housing CIAH</a:t>
            </a:r>
          </a:p>
        </p:txBody>
      </p:sp>
      <p:sp>
        <p:nvSpPr>
          <p:cNvPr id="9" name="TextBox 8">
            <a:extLst>
              <a:ext uri="{FF2B5EF4-FFF2-40B4-BE49-F238E27FC236}">
                <a16:creationId xmlns:a16="http://schemas.microsoft.com/office/drawing/2014/main" id="{D355139E-42B9-26D6-7D30-090C1617A58D}"/>
              </a:ext>
            </a:extLst>
          </p:cNvPr>
          <p:cNvSpPr txBox="1"/>
          <p:nvPr/>
        </p:nvSpPr>
        <p:spPr>
          <a:xfrm rot="19951684">
            <a:off x="6620852" y="2949702"/>
            <a:ext cx="1556260" cy="276999"/>
          </a:xfrm>
          <a:prstGeom prst="rect">
            <a:avLst/>
          </a:prstGeom>
          <a:noFill/>
        </p:spPr>
        <p:txBody>
          <a:bodyPr wrap="none" rtlCol="0">
            <a:spAutoFit/>
          </a:bodyPr>
          <a:lstStyle/>
          <a:p>
            <a:pPr algn="l"/>
            <a:r>
              <a:rPr lang="en-US" sz="1200" dirty="0"/>
              <a:t>MHCDTC Sales Tax</a:t>
            </a:r>
          </a:p>
        </p:txBody>
      </p:sp>
      <p:sp>
        <p:nvSpPr>
          <p:cNvPr id="10" name="Freeform: Shape 9">
            <a:extLst>
              <a:ext uri="{FF2B5EF4-FFF2-40B4-BE49-F238E27FC236}">
                <a16:creationId xmlns:a16="http://schemas.microsoft.com/office/drawing/2014/main" id="{1BFB2AED-C5A4-CB80-9E6F-A716B3AA6296}"/>
              </a:ext>
            </a:extLst>
          </p:cNvPr>
          <p:cNvSpPr/>
          <p:nvPr/>
        </p:nvSpPr>
        <p:spPr>
          <a:xfrm>
            <a:off x="6571129" y="2268071"/>
            <a:ext cx="869577" cy="376517"/>
          </a:xfrm>
          <a:custGeom>
            <a:avLst/>
            <a:gdLst>
              <a:gd name="connsiteX0" fmla="*/ 0 w 869577"/>
              <a:gd name="connsiteY0" fmla="*/ 0 h 376517"/>
              <a:gd name="connsiteX1" fmla="*/ 62753 w 869577"/>
              <a:gd name="connsiteY1" fmla="*/ 17929 h 376517"/>
              <a:gd name="connsiteX2" fmla="*/ 125506 w 869577"/>
              <a:gd name="connsiteY2" fmla="*/ 26894 h 376517"/>
              <a:gd name="connsiteX3" fmla="*/ 143436 w 869577"/>
              <a:gd name="connsiteY3" fmla="*/ 62753 h 376517"/>
              <a:gd name="connsiteX4" fmla="*/ 179295 w 869577"/>
              <a:gd name="connsiteY4" fmla="*/ 116541 h 376517"/>
              <a:gd name="connsiteX5" fmla="*/ 215153 w 869577"/>
              <a:gd name="connsiteY5" fmla="*/ 179294 h 376517"/>
              <a:gd name="connsiteX6" fmla="*/ 394447 w 869577"/>
              <a:gd name="connsiteY6" fmla="*/ 215153 h 376517"/>
              <a:gd name="connsiteX7" fmla="*/ 439271 w 869577"/>
              <a:gd name="connsiteY7" fmla="*/ 233082 h 376517"/>
              <a:gd name="connsiteX8" fmla="*/ 636495 w 869577"/>
              <a:gd name="connsiteY8" fmla="*/ 295835 h 376517"/>
              <a:gd name="connsiteX9" fmla="*/ 717177 w 869577"/>
              <a:gd name="connsiteY9" fmla="*/ 376517 h 376517"/>
              <a:gd name="connsiteX10" fmla="*/ 753036 w 869577"/>
              <a:gd name="connsiteY10" fmla="*/ 367553 h 376517"/>
              <a:gd name="connsiteX11" fmla="*/ 869577 w 869577"/>
              <a:gd name="connsiteY11" fmla="*/ 376517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577" h="376517">
                <a:moveTo>
                  <a:pt x="0" y="0"/>
                </a:moveTo>
                <a:cubicBezTo>
                  <a:pt x="20918" y="5976"/>
                  <a:pt x="41481" y="13371"/>
                  <a:pt x="62753" y="17929"/>
                </a:cubicBezTo>
                <a:cubicBezTo>
                  <a:pt x="83414" y="22356"/>
                  <a:pt x="107035" y="16632"/>
                  <a:pt x="125506" y="26894"/>
                </a:cubicBezTo>
                <a:cubicBezTo>
                  <a:pt x="137188" y="33384"/>
                  <a:pt x="136560" y="51294"/>
                  <a:pt x="143436" y="62753"/>
                </a:cubicBezTo>
                <a:cubicBezTo>
                  <a:pt x="154523" y="81231"/>
                  <a:pt x="168002" y="98189"/>
                  <a:pt x="179295" y="116541"/>
                </a:cubicBezTo>
                <a:cubicBezTo>
                  <a:pt x="191921" y="137059"/>
                  <a:pt x="194723" y="166525"/>
                  <a:pt x="215153" y="179294"/>
                </a:cubicBezTo>
                <a:cubicBezTo>
                  <a:pt x="247889" y="199754"/>
                  <a:pt x="350067" y="209605"/>
                  <a:pt x="394447" y="215153"/>
                </a:cubicBezTo>
                <a:cubicBezTo>
                  <a:pt x="409388" y="221129"/>
                  <a:pt x="424005" y="227993"/>
                  <a:pt x="439271" y="233082"/>
                </a:cubicBezTo>
                <a:cubicBezTo>
                  <a:pt x="504720" y="254898"/>
                  <a:pt x="636495" y="295835"/>
                  <a:pt x="636495" y="295835"/>
                </a:cubicBezTo>
                <a:cubicBezTo>
                  <a:pt x="665252" y="341848"/>
                  <a:pt x="663844" y="376517"/>
                  <a:pt x="717177" y="376517"/>
                </a:cubicBezTo>
                <a:cubicBezTo>
                  <a:pt x="729498" y="376517"/>
                  <a:pt x="741083" y="370541"/>
                  <a:pt x="753036" y="367553"/>
                </a:cubicBezTo>
                <a:cubicBezTo>
                  <a:pt x="863590" y="376765"/>
                  <a:pt x="824629" y="376517"/>
                  <a:pt x="869577" y="3765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52B4D88-6288-83A2-0E34-049D754BE4BD}"/>
              </a:ext>
            </a:extLst>
          </p:cNvPr>
          <p:cNvSpPr/>
          <p:nvPr/>
        </p:nvSpPr>
        <p:spPr>
          <a:xfrm>
            <a:off x="6369423" y="2366683"/>
            <a:ext cx="869577" cy="376517"/>
          </a:xfrm>
          <a:custGeom>
            <a:avLst/>
            <a:gdLst>
              <a:gd name="connsiteX0" fmla="*/ 0 w 869577"/>
              <a:gd name="connsiteY0" fmla="*/ 0 h 376517"/>
              <a:gd name="connsiteX1" fmla="*/ 62753 w 869577"/>
              <a:gd name="connsiteY1" fmla="*/ 17929 h 376517"/>
              <a:gd name="connsiteX2" fmla="*/ 125506 w 869577"/>
              <a:gd name="connsiteY2" fmla="*/ 26894 h 376517"/>
              <a:gd name="connsiteX3" fmla="*/ 143436 w 869577"/>
              <a:gd name="connsiteY3" fmla="*/ 62753 h 376517"/>
              <a:gd name="connsiteX4" fmla="*/ 179295 w 869577"/>
              <a:gd name="connsiteY4" fmla="*/ 116541 h 376517"/>
              <a:gd name="connsiteX5" fmla="*/ 215153 w 869577"/>
              <a:gd name="connsiteY5" fmla="*/ 179294 h 376517"/>
              <a:gd name="connsiteX6" fmla="*/ 394447 w 869577"/>
              <a:gd name="connsiteY6" fmla="*/ 215153 h 376517"/>
              <a:gd name="connsiteX7" fmla="*/ 439271 w 869577"/>
              <a:gd name="connsiteY7" fmla="*/ 233082 h 376517"/>
              <a:gd name="connsiteX8" fmla="*/ 636495 w 869577"/>
              <a:gd name="connsiteY8" fmla="*/ 295835 h 376517"/>
              <a:gd name="connsiteX9" fmla="*/ 717177 w 869577"/>
              <a:gd name="connsiteY9" fmla="*/ 376517 h 376517"/>
              <a:gd name="connsiteX10" fmla="*/ 753036 w 869577"/>
              <a:gd name="connsiteY10" fmla="*/ 367553 h 376517"/>
              <a:gd name="connsiteX11" fmla="*/ 869577 w 869577"/>
              <a:gd name="connsiteY11" fmla="*/ 376517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577" h="376517">
                <a:moveTo>
                  <a:pt x="0" y="0"/>
                </a:moveTo>
                <a:cubicBezTo>
                  <a:pt x="20918" y="5976"/>
                  <a:pt x="41481" y="13371"/>
                  <a:pt x="62753" y="17929"/>
                </a:cubicBezTo>
                <a:cubicBezTo>
                  <a:pt x="83414" y="22356"/>
                  <a:pt x="107035" y="16632"/>
                  <a:pt x="125506" y="26894"/>
                </a:cubicBezTo>
                <a:cubicBezTo>
                  <a:pt x="137188" y="33384"/>
                  <a:pt x="136560" y="51294"/>
                  <a:pt x="143436" y="62753"/>
                </a:cubicBezTo>
                <a:cubicBezTo>
                  <a:pt x="154523" y="81231"/>
                  <a:pt x="168002" y="98189"/>
                  <a:pt x="179295" y="116541"/>
                </a:cubicBezTo>
                <a:cubicBezTo>
                  <a:pt x="191921" y="137059"/>
                  <a:pt x="194723" y="166525"/>
                  <a:pt x="215153" y="179294"/>
                </a:cubicBezTo>
                <a:cubicBezTo>
                  <a:pt x="247889" y="199754"/>
                  <a:pt x="350067" y="209605"/>
                  <a:pt x="394447" y="215153"/>
                </a:cubicBezTo>
                <a:cubicBezTo>
                  <a:pt x="409388" y="221129"/>
                  <a:pt x="424005" y="227993"/>
                  <a:pt x="439271" y="233082"/>
                </a:cubicBezTo>
                <a:cubicBezTo>
                  <a:pt x="504720" y="254898"/>
                  <a:pt x="636495" y="295835"/>
                  <a:pt x="636495" y="295835"/>
                </a:cubicBezTo>
                <a:cubicBezTo>
                  <a:pt x="665252" y="341848"/>
                  <a:pt x="663844" y="376517"/>
                  <a:pt x="717177" y="376517"/>
                </a:cubicBezTo>
                <a:cubicBezTo>
                  <a:pt x="729498" y="376517"/>
                  <a:pt x="741083" y="370541"/>
                  <a:pt x="753036" y="367553"/>
                </a:cubicBezTo>
                <a:cubicBezTo>
                  <a:pt x="863590" y="376765"/>
                  <a:pt x="824629" y="376517"/>
                  <a:pt x="869577" y="3765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FD3E302-82CB-A0A1-592F-19874535BCA1}"/>
              </a:ext>
            </a:extLst>
          </p:cNvPr>
          <p:cNvSpPr/>
          <p:nvPr/>
        </p:nvSpPr>
        <p:spPr>
          <a:xfrm>
            <a:off x="6096000" y="2442883"/>
            <a:ext cx="869577" cy="376517"/>
          </a:xfrm>
          <a:custGeom>
            <a:avLst/>
            <a:gdLst>
              <a:gd name="connsiteX0" fmla="*/ 0 w 869577"/>
              <a:gd name="connsiteY0" fmla="*/ 0 h 376517"/>
              <a:gd name="connsiteX1" fmla="*/ 62753 w 869577"/>
              <a:gd name="connsiteY1" fmla="*/ 17929 h 376517"/>
              <a:gd name="connsiteX2" fmla="*/ 125506 w 869577"/>
              <a:gd name="connsiteY2" fmla="*/ 26894 h 376517"/>
              <a:gd name="connsiteX3" fmla="*/ 143436 w 869577"/>
              <a:gd name="connsiteY3" fmla="*/ 62753 h 376517"/>
              <a:gd name="connsiteX4" fmla="*/ 179295 w 869577"/>
              <a:gd name="connsiteY4" fmla="*/ 116541 h 376517"/>
              <a:gd name="connsiteX5" fmla="*/ 215153 w 869577"/>
              <a:gd name="connsiteY5" fmla="*/ 179294 h 376517"/>
              <a:gd name="connsiteX6" fmla="*/ 394447 w 869577"/>
              <a:gd name="connsiteY6" fmla="*/ 215153 h 376517"/>
              <a:gd name="connsiteX7" fmla="*/ 439271 w 869577"/>
              <a:gd name="connsiteY7" fmla="*/ 233082 h 376517"/>
              <a:gd name="connsiteX8" fmla="*/ 636495 w 869577"/>
              <a:gd name="connsiteY8" fmla="*/ 295835 h 376517"/>
              <a:gd name="connsiteX9" fmla="*/ 717177 w 869577"/>
              <a:gd name="connsiteY9" fmla="*/ 376517 h 376517"/>
              <a:gd name="connsiteX10" fmla="*/ 753036 w 869577"/>
              <a:gd name="connsiteY10" fmla="*/ 367553 h 376517"/>
              <a:gd name="connsiteX11" fmla="*/ 869577 w 869577"/>
              <a:gd name="connsiteY11" fmla="*/ 376517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577" h="376517">
                <a:moveTo>
                  <a:pt x="0" y="0"/>
                </a:moveTo>
                <a:cubicBezTo>
                  <a:pt x="20918" y="5976"/>
                  <a:pt x="41481" y="13371"/>
                  <a:pt x="62753" y="17929"/>
                </a:cubicBezTo>
                <a:cubicBezTo>
                  <a:pt x="83414" y="22356"/>
                  <a:pt x="107035" y="16632"/>
                  <a:pt x="125506" y="26894"/>
                </a:cubicBezTo>
                <a:cubicBezTo>
                  <a:pt x="137188" y="33384"/>
                  <a:pt x="136560" y="51294"/>
                  <a:pt x="143436" y="62753"/>
                </a:cubicBezTo>
                <a:cubicBezTo>
                  <a:pt x="154523" y="81231"/>
                  <a:pt x="168002" y="98189"/>
                  <a:pt x="179295" y="116541"/>
                </a:cubicBezTo>
                <a:cubicBezTo>
                  <a:pt x="191921" y="137059"/>
                  <a:pt x="194723" y="166525"/>
                  <a:pt x="215153" y="179294"/>
                </a:cubicBezTo>
                <a:cubicBezTo>
                  <a:pt x="247889" y="199754"/>
                  <a:pt x="350067" y="209605"/>
                  <a:pt x="394447" y="215153"/>
                </a:cubicBezTo>
                <a:cubicBezTo>
                  <a:pt x="409388" y="221129"/>
                  <a:pt x="424005" y="227993"/>
                  <a:pt x="439271" y="233082"/>
                </a:cubicBezTo>
                <a:cubicBezTo>
                  <a:pt x="504720" y="254898"/>
                  <a:pt x="636495" y="295835"/>
                  <a:pt x="636495" y="295835"/>
                </a:cubicBezTo>
                <a:cubicBezTo>
                  <a:pt x="665252" y="341848"/>
                  <a:pt x="663844" y="376517"/>
                  <a:pt x="717177" y="376517"/>
                </a:cubicBezTo>
                <a:cubicBezTo>
                  <a:pt x="729498" y="376517"/>
                  <a:pt x="741083" y="370541"/>
                  <a:pt x="753036" y="367553"/>
                </a:cubicBezTo>
                <a:cubicBezTo>
                  <a:pt x="863590" y="376765"/>
                  <a:pt x="824629" y="376517"/>
                  <a:pt x="869577" y="3765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7F12D1D-C8F4-EF67-5014-48678301436E}"/>
              </a:ext>
            </a:extLst>
          </p:cNvPr>
          <p:cNvSpPr/>
          <p:nvPr/>
        </p:nvSpPr>
        <p:spPr>
          <a:xfrm>
            <a:off x="5867400" y="2595283"/>
            <a:ext cx="869577" cy="376517"/>
          </a:xfrm>
          <a:custGeom>
            <a:avLst/>
            <a:gdLst>
              <a:gd name="connsiteX0" fmla="*/ 0 w 869577"/>
              <a:gd name="connsiteY0" fmla="*/ 0 h 376517"/>
              <a:gd name="connsiteX1" fmla="*/ 62753 w 869577"/>
              <a:gd name="connsiteY1" fmla="*/ 17929 h 376517"/>
              <a:gd name="connsiteX2" fmla="*/ 125506 w 869577"/>
              <a:gd name="connsiteY2" fmla="*/ 26894 h 376517"/>
              <a:gd name="connsiteX3" fmla="*/ 143436 w 869577"/>
              <a:gd name="connsiteY3" fmla="*/ 62753 h 376517"/>
              <a:gd name="connsiteX4" fmla="*/ 179295 w 869577"/>
              <a:gd name="connsiteY4" fmla="*/ 116541 h 376517"/>
              <a:gd name="connsiteX5" fmla="*/ 215153 w 869577"/>
              <a:gd name="connsiteY5" fmla="*/ 179294 h 376517"/>
              <a:gd name="connsiteX6" fmla="*/ 394447 w 869577"/>
              <a:gd name="connsiteY6" fmla="*/ 215153 h 376517"/>
              <a:gd name="connsiteX7" fmla="*/ 439271 w 869577"/>
              <a:gd name="connsiteY7" fmla="*/ 233082 h 376517"/>
              <a:gd name="connsiteX8" fmla="*/ 636495 w 869577"/>
              <a:gd name="connsiteY8" fmla="*/ 295835 h 376517"/>
              <a:gd name="connsiteX9" fmla="*/ 717177 w 869577"/>
              <a:gd name="connsiteY9" fmla="*/ 376517 h 376517"/>
              <a:gd name="connsiteX10" fmla="*/ 753036 w 869577"/>
              <a:gd name="connsiteY10" fmla="*/ 367553 h 376517"/>
              <a:gd name="connsiteX11" fmla="*/ 869577 w 869577"/>
              <a:gd name="connsiteY11" fmla="*/ 376517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577" h="376517">
                <a:moveTo>
                  <a:pt x="0" y="0"/>
                </a:moveTo>
                <a:cubicBezTo>
                  <a:pt x="20918" y="5976"/>
                  <a:pt x="41481" y="13371"/>
                  <a:pt x="62753" y="17929"/>
                </a:cubicBezTo>
                <a:cubicBezTo>
                  <a:pt x="83414" y="22356"/>
                  <a:pt x="107035" y="16632"/>
                  <a:pt x="125506" y="26894"/>
                </a:cubicBezTo>
                <a:cubicBezTo>
                  <a:pt x="137188" y="33384"/>
                  <a:pt x="136560" y="51294"/>
                  <a:pt x="143436" y="62753"/>
                </a:cubicBezTo>
                <a:cubicBezTo>
                  <a:pt x="154523" y="81231"/>
                  <a:pt x="168002" y="98189"/>
                  <a:pt x="179295" y="116541"/>
                </a:cubicBezTo>
                <a:cubicBezTo>
                  <a:pt x="191921" y="137059"/>
                  <a:pt x="194723" y="166525"/>
                  <a:pt x="215153" y="179294"/>
                </a:cubicBezTo>
                <a:cubicBezTo>
                  <a:pt x="247889" y="199754"/>
                  <a:pt x="350067" y="209605"/>
                  <a:pt x="394447" y="215153"/>
                </a:cubicBezTo>
                <a:cubicBezTo>
                  <a:pt x="409388" y="221129"/>
                  <a:pt x="424005" y="227993"/>
                  <a:pt x="439271" y="233082"/>
                </a:cubicBezTo>
                <a:cubicBezTo>
                  <a:pt x="504720" y="254898"/>
                  <a:pt x="636495" y="295835"/>
                  <a:pt x="636495" y="295835"/>
                </a:cubicBezTo>
                <a:cubicBezTo>
                  <a:pt x="665252" y="341848"/>
                  <a:pt x="663844" y="376517"/>
                  <a:pt x="717177" y="376517"/>
                </a:cubicBezTo>
                <a:cubicBezTo>
                  <a:pt x="729498" y="376517"/>
                  <a:pt x="741083" y="370541"/>
                  <a:pt x="753036" y="367553"/>
                </a:cubicBezTo>
                <a:cubicBezTo>
                  <a:pt x="863590" y="376765"/>
                  <a:pt x="824629" y="376517"/>
                  <a:pt x="869577" y="3765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6F4345E-2257-E5CB-5319-B2DF717DC97C}"/>
              </a:ext>
            </a:extLst>
          </p:cNvPr>
          <p:cNvSpPr/>
          <p:nvPr/>
        </p:nvSpPr>
        <p:spPr>
          <a:xfrm>
            <a:off x="5638800" y="2747683"/>
            <a:ext cx="869577" cy="376517"/>
          </a:xfrm>
          <a:custGeom>
            <a:avLst/>
            <a:gdLst>
              <a:gd name="connsiteX0" fmla="*/ 0 w 869577"/>
              <a:gd name="connsiteY0" fmla="*/ 0 h 376517"/>
              <a:gd name="connsiteX1" fmla="*/ 62753 w 869577"/>
              <a:gd name="connsiteY1" fmla="*/ 17929 h 376517"/>
              <a:gd name="connsiteX2" fmla="*/ 125506 w 869577"/>
              <a:gd name="connsiteY2" fmla="*/ 26894 h 376517"/>
              <a:gd name="connsiteX3" fmla="*/ 143436 w 869577"/>
              <a:gd name="connsiteY3" fmla="*/ 62753 h 376517"/>
              <a:gd name="connsiteX4" fmla="*/ 179295 w 869577"/>
              <a:gd name="connsiteY4" fmla="*/ 116541 h 376517"/>
              <a:gd name="connsiteX5" fmla="*/ 215153 w 869577"/>
              <a:gd name="connsiteY5" fmla="*/ 179294 h 376517"/>
              <a:gd name="connsiteX6" fmla="*/ 394447 w 869577"/>
              <a:gd name="connsiteY6" fmla="*/ 215153 h 376517"/>
              <a:gd name="connsiteX7" fmla="*/ 439271 w 869577"/>
              <a:gd name="connsiteY7" fmla="*/ 233082 h 376517"/>
              <a:gd name="connsiteX8" fmla="*/ 636495 w 869577"/>
              <a:gd name="connsiteY8" fmla="*/ 295835 h 376517"/>
              <a:gd name="connsiteX9" fmla="*/ 717177 w 869577"/>
              <a:gd name="connsiteY9" fmla="*/ 376517 h 376517"/>
              <a:gd name="connsiteX10" fmla="*/ 753036 w 869577"/>
              <a:gd name="connsiteY10" fmla="*/ 367553 h 376517"/>
              <a:gd name="connsiteX11" fmla="*/ 869577 w 869577"/>
              <a:gd name="connsiteY11" fmla="*/ 376517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577" h="376517">
                <a:moveTo>
                  <a:pt x="0" y="0"/>
                </a:moveTo>
                <a:cubicBezTo>
                  <a:pt x="20918" y="5976"/>
                  <a:pt x="41481" y="13371"/>
                  <a:pt x="62753" y="17929"/>
                </a:cubicBezTo>
                <a:cubicBezTo>
                  <a:pt x="83414" y="22356"/>
                  <a:pt x="107035" y="16632"/>
                  <a:pt x="125506" y="26894"/>
                </a:cubicBezTo>
                <a:cubicBezTo>
                  <a:pt x="137188" y="33384"/>
                  <a:pt x="136560" y="51294"/>
                  <a:pt x="143436" y="62753"/>
                </a:cubicBezTo>
                <a:cubicBezTo>
                  <a:pt x="154523" y="81231"/>
                  <a:pt x="168002" y="98189"/>
                  <a:pt x="179295" y="116541"/>
                </a:cubicBezTo>
                <a:cubicBezTo>
                  <a:pt x="191921" y="137059"/>
                  <a:pt x="194723" y="166525"/>
                  <a:pt x="215153" y="179294"/>
                </a:cubicBezTo>
                <a:cubicBezTo>
                  <a:pt x="247889" y="199754"/>
                  <a:pt x="350067" y="209605"/>
                  <a:pt x="394447" y="215153"/>
                </a:cubicBezTo>
                <a:cubicBezTo>
                  <a:pt x="409388" y="221129"/>
                  <a:pt x="424005" y="227993"/>
                  <a:pt x="439271" y="233082"/>
                </a:cubicBezTo>
                <a:cubicBezTo>
                  <a:pt x="504720" y="254898"/>
                  <a:pt x="636495" y="295835"/>
                  <a:pt x="636495" y="295835"/>
                </a:cubicBezTo>
                <a:cubicBezTo>
                  <a:pt x="665252" y="341848"/>
                  <a:pt x="663844" y="376517"/>
                  <a:pt x="717177" y="376517"/>
                </a:cubicBezTo>
                <a:cubicBezTo>
                  <a:pt x="729498" y="376517"/>
                  <a:pt x="741083" y="370541"/>
                  <a:pt x="753036" y="367553"/>
                </a:cubicBezTo>
                <a:cubicBezTo>
                  <a:pt x="863590" y="376765"/>
                  <a:pt x="824629" y="376517"/>
                  <a:pt x="869577" y="37651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5DDFEC5-8CD1-4D81-1FF1-240C78281E5B}"/>
              </a:ext>
            </a:extLst>
          </p:cNvPr>
          <p:cNvSpPr/>
          <p:nvPr/>
        </p:nvSpPr>
        <p:spPr>
          <a:xfrm>
            <a:off x="5528178" y="3367185"/>
            <a:ext cx="869577" cy="376517"/>
          </a:xfrm>
          <a:custGeom>
            <a:avLst/>
            <a:gdLst>
              <a:gd name="connsiteX0" fmla="*/ 0 w 869577"/>
              <a:gd name="connsiteY0" fmla="*/ 0 h 376517"/>
              <a:gd name="connsiteX1" fmla="*/ 62753 w 869577"/>
              <a:gd name="connsiteY1" fmla="*/ 17929 h 376517"/>
              <a:gd name="connsiteX2" fmla="*/ 125506 w 869577"/>
              <a:gd name="connsiteY2" fmla="*/ 26894 h 376517"/>
              <a:gd name="connsiteX3" fmla="*/ 143436 w 869577"/>
              <a:gd name="connsiteY3" fmla="*/ 62753 h 376517"/>
              <a:gd name="connsiteX4" fmla="*/ 179295 w 869577"/>
              <a:gd name="connsiteY4" fmla="*/ 116541 h 376517"/>
              <a:gd name="connsiteX5" fmla="*/ 215153 w 869577"/>
              <a:gd name="connsiteY5" fmla="*/ 179294 h 376517"/>
              <a:gd name="connsiteX6" fmla="*/ 394447 w 869577"/>
              <a:gd name="connsiteY6" fmla="*/ 215153 h 376517"/>
              <a:gd name="connsiteX7" fmla="*/ 439271 w 869577"/>
              <a:gd name="connsiteY7" fmla="*/ 233082 h 376517"/>
              <a:gd name="connsiteX8" fmla="*/ 636495 w 869577"/>
              <a:gd name="connsiteY8" fmla="*/ 295835 h 376517"/>
              <a:gd name="connsiteX9" fmla="*/ 717177 w 869577"/>
              <a:gd name="connsiteY9" fmla="*/ 376517 h 376517"/>
              <a:gd name="connsiteX10" fmla="*/ 753036 w 869577"/>
              <a:gd name="connsiteY10" fmla="*/ 367553 h 376517"/>
              <a:gd name="connsiteX11" fmla="*/ 869577 w 869577"/>
              <a:gd name="connsiteY11" fmla="*/ 376517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577" h="376517">
                <a:moveTo>
                  <a:pt x="0" y="0"/>
                </a:moveTo>
                <a:cubicBezTo>
                  <a:pt x="20918" y="5976"/>
                  <a:pt x="41481" y="13371"/>
                  <a:pt x="62753" y="17929"/>
                </a:cubicBezTo>
                <a:cubicBezTo>
                  <a:pt x="83414" y="22356"/>
                  <a:pt x="107035" y="16632"/>
                  <a:pt x="125506" y="26894"/>
                </a:cubicBezTo>
                <a:cubicBezTo>
                  <a:pt x="137188" y="33384"/>
                  <a:pt x="136560" y="51294"/>
                  <a:pt x="143436" y="62753"/>
                </a:cubicBezTo>
                <a:cubicBezTo>
                  <a:pt x="154523" y="81231"/>
                  <a:pt x="168002" y="98189"/>
                  <a:pt x="179295" y="116541"/>
                </a:cubicBezTo>
                <a:cubicBezTo>
                  <a:pt x="191921" y="137059"/>
                  <a:pt x="194723" y="166525"/>
                  <a:pt x="215153" y="179294"/>
                </a:cubicBezTo>
                <a:cubicBezTo>
                  <a:pt x="247889" y="199754"/>
                  <a:pt x="350067" y="209605"/>
                  <a:pt x="394447" y="215153"/>
                </a:cubicBezTo>
                <a:cubicBezTo>
                  <a:pt x="409388" y="221129"/>
                  <a:pt x="424005" y="227993"/>
                  <a:pt x="439271" y="233082"/>
                </a:cubicBezTo>
                <a:cubicBezTo>
                  <a:pt x="504720" y="254898"/>
                  <a:pt x="636495" y="295835"/>
                  <a:pt x="636495" y="295835"/>
                </a:cubicBezTo>
                <a:cubicBezTo>
                  <a:pt x="665252" y="341848"/>
                  <a:pt x="663844" y="376517"/>
                  <a:pt x="717177" y="376517"/>
                </a:cubicBezTo>
                <a:cubicBezTo>
                  <a:pt x="729498" y="376517"/>
                  <a:pt x="741083" y="370541"/>
                  <a:pt x="753036" y="367553"/>
                </a:cubicBezTo>
                <a:cubicBezTo>
                  <a:pt x="863590" y="376765"/>
                  <a:pt x="824629" y="376517"/>
                  <a:pt x="869577" y="37651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EEB26BE-FFA3-0C6D-D527-257607FEF81A}"/>
              </a:ext>
            </a:extLst>
          </p:cNvPr>
          <p:cNvSpPr/>
          <p:nvPr/>
        </p:nvSpPr>
        <p:spPr>
          <a:xfrm>
            <a:off x="5473630" y="3780237"/>
            <a:ext cx="869577" cy="376517"/>
          </a:xfrm>
          <a:custGeom>
            <a:avLst/>
            <a:gdLst>
              <a:gd name="connsiteX0" fmla="*/ 0 w 869577"/>
              <a:gd name="connsiteY0" fmla="*/ 0 h 376517"/>
              <a:gd name="connsiteX1" fmla="*/ 62753 w 869577"/>
              <a:gd name="connsiteY1" fmla="*/ 17929 h 376517"/>
              <a:gd name="connsiteX2" fmla="*/ 125506 w 869577"/>
              <a:gd name="connsiteY2" fmla="*/ 26894 h 376517"/>
              <a:gd name="connsiteX3" fmla="*/ 143436 w 869577"/>
              <a:gd name="connsiteY3" fmla="*/ 62753 h 376517"/>
              <a:gd name="connsiteX4" fmla="*/ 179295 w 869577"/>
              <a:gd name="connsiteY4" fmla="*/ 116541 h 376517"/>
              <a:gd name="connsiteX5" fmla="*/ 215153 w 869577"/>
              <a:gd name="connsiteY5" fmla="*/ 179294 h 376517"/>
              <a:gd name="connsiteX6" fmla="*/ 394447 w 869577"/>
              <a:gd name="connsiteY6" fmla="*/ 215153 h 376517"/>
              <a:gd name="connsiteX7" fmla="*/ 439271 w 869577"/>
              <a:gd name="connsiteY7" fmla="*/ 233082 h 376517"/>
              <a:gd name="connsiteX8" fmla="*/ 636495 w 869577"/>
              <a:gd name="connsiteY8" fmla="*/ 295835 h 376517"/>
              <a:gd name="connsiteX9" fmla="*/ 717177 w 869577"/>
              <a:gd name="connsiteY9" fmla="*/ 376517 h 376517"/>
              <a:gd name="connsiteX10" fmla="*/ 753036 w 869577"/>
              <a:gd name="connsiteY10" fmla="*/ 367553 h 376517"/>
              <a:gd name="connsiteX11" fmla="*/ 869577 w 869577"/>
              <a:gd name="connsiteY11" fmla="*/ 376517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577" h="376517">
                <a:moveTo>
                  <a:pt x="0" y="0"/>
                </a:moveTo>
                <a:cubicBezTo>
                  <a:pt x="20918" y="5976"/>
                  <a:pt x="41481" y="13371"/>
                  <a:pt x="62753" y="17929"/>
                </a:cubicBezTo>
                <a:cubicBezTo>
                  <a:pt x="83414" y="22356"/>
                  <a:pt x="107035" y="16632"/>
                  <a:pt x="125506" y="26894"/>
                </a:cubicBezTo>
                <a:cubicBezTo>
                  <a:pt x="137188" y="33384"/>
                  <a:pt x="136560" y="51294"/>
                  <a:pt x="143436" y="62753"/>
                </a:cubicBezTo>
                <a:cubicBezTo>
                  <a:pt x="154523" y="81231"/>
                  <a:pt x="168002" y="98189"/>
                  <a:pt x="179295" y="116541"/>
                </a:cubicBezTo>
                <a:cubicBezTo>
                  <a:pt x="191921" y="137059"/>
                  <a:pt x="194723" y="166525"/>
                  <a:pt x="215153" y="179294"/>
                </a:cubicBezTo>
                <a:cubicBezTo>
                  <a:pt x="247889" y="199754"/>
                  <a:pt x="350067" y="209605"/>
                  <a:pt x="394447" y="215153"/>
                </a:cubicBezTo>
                <a:cubicBezTo>
                  <a:pt x="409388" y="221129"/>
                  <a:pt x="424005" y="227993"/>
                  <a:pt x="439271" y="233082"/>
                </a:cubicBezTo>
                <a:cubicBezTo>
                  <a:pt x="504720" y="254898"/>
                  <a:pt x="636495" y="295835"/>
                  <a:pt x="636495" y="295835"/>
                </a:cubicBezTo>
                <a:cubicBezTo>
                  <a:pt x="665252" y="341848"/>
                  <a:pt x="663844" y="376517"/>
                  <a:pt x="717177" y="376517"/>
                </a:cubicBezTo>
                <a:cubicBezTo>
                  <a:pt x="729498" y="376517"/>
                  <a:pt x="741083" y="370541"/>
                  <a:pt x="753036" y="367553"/>
                </a:cubicBezTo>
                <a:cubicBezTo>
                  <a:pt x="863590" y="376765"/>
                  <a:pt x="824629" y="376517"/>
                  <a:pt x="869577" y="376517"/>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D4849B3-9259-9300-357B-802E1D75E61A}"/>
              </a:ext>
            </a:extLst>
          </p:cNvPr>
          <p:cNvSpPr/>
          <p:nvPr/>
        </p:nvSpPr>
        <p:spPr>
          <a:xfrm>
            <a:off x="5391412" y="4184385"/>
            <a:ext cx="869577" cy="376517"/>
          </a:xfrm>
          <a:custGeom>
            <a:avLst/>
            <a:gdLst>
              <a:gd name="connsiteX0" fmla="*/ 0 w 869577"/>
              <a:gd name="connsiteY0" fmla="*/ 0 h 376517"/>
              <a:gd name="connsiteX1" fmla="*/ 62753 w 869577"/>
              <a:gd name="connsiteY1" fmla="*/ 17929 h 376517"/>
              <a:gd name="connsiteX2" fmla="*/ 125506 w 869577"/>
              <a:gd name="connsiteY2" fmla="*/ 26894 h 376517"/>
              <a:gd name="connsiteX3" fmla="*/ 143436 w 869577"/>
              <a:gd name="connsiteY3" fmla="*/ 62753 h 376517"/>
              <a:gd name="connsiteX4" fmla="*/ 179295 w 869577"/>
              <a:gd name="connsiteY4" fmla="*/ 116541 h 376517"/>
              <a:gd name="connsiteX5" fmla="*/ 215153 w 869577"/>
              <a:gd name="connsiteY5" fmla="*/ 179294 h 376517"/>
              <a:gd name="connsiteX6" fmla="*/ 394447 w 869577"/>
              <a:gd name="connsiteY6" fmla="*/ 215153 h 376517"/>
              <a:gd name="connsiteX7" fmla="*/ 439271 w 869577"/>
              <a:gd name="connsiteY7" fmla="*/ 233082 h 376517"/>
              <a:gd name="connsiteX8" fmla="*/ 636495 w 869577"/>
              <a:gd name="connsiteY8" fmla="*/ 295835 h 376517"/>
              <a:gd name="connsiteX9" fmla="*/ 717177 w 869577"/>
              <a:gd name="connsiteY9" fmla="*/ 376517 h 376517"/>
              <a:gd name="connsiteX10" fmla="*/ 753036 w 869577"/>
              <a:gd name="connsiteY10" fmla="*/ 367553 h 376517"/>
              <a:gd name="connsiteX11" fmla="*/ 869577 w 869577"/>
              <a:gd name="connsiteY11" fmla="*/ 376517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577" h="376517">
                <a:moveTo>
                  <a:pt x="0" y="0"/>
                </a:moveTo>
                <a:cubicBezTo>
                  <a:pt x="20918" y="5976"/>
                  <a:pt x="41481" y="13371"/>
                  <a:pt x="62753" y="17929"/>
                </a:cubicBezTo>
                <a:cubicBezTo>
                  <a:pt x="83414" y="22356"/>
                  <a:pt x="107035" y="16632"/>
                  <a:pt x="125506" y="26894"/>
                </a:cubicBezTo>
                <a:cubicBezTo>
                  <a:pt x="137188" y="33384"/>
                  <a:pt x="136560" y="51294"/>
                  <a:pt x="143436" y="62753"/>
                </a:cubicBezTo>
                <a:cubicBezTo>
                  <a:pt x="154523" y="81231"/>
                  <a:pt x="168002" y="98189"/>
                  <a:pt x="179295" y="116541"/>
                </a:cubicBezTo>
                <a:cubicBezTo>
                  <a:pt x="191921" y="137059"/>
                  <a:pt x="194723" y="166525"/>
                  <a:pt x="215153" y="179294"/>
                </a:cubicBezTo>
                <a:cubicBezTo>
                  <a:pt x="247889" y="199754"/>
                  <a:pt x="350067" y="209605"/>
                  <a:pt x="394447" y="215153"/>
                </a:cubicBezTo>
                <a:cubicBezTo>
                  <a:pt x="409388" y="221129"/>
                  <a:pt x="424005" y="227993"/>
                  <a:pt x="439271" y="233082"/>
                </a:cubicBezTo>
                <a:cubicBezTo>
                  <a:pt x="504720" y="254898"/>
                  <a:pt x="636495" y="295835"/>
                  <a:pt x="636495" y="295835"/>
                </a:cubicBezTo>
                <a:cubicBezTo>
                  <a:pt x="665252" y="341848"/>
                  <a:pt x="663844" y="376517"/>
                  <a:pt x="717177" y="376517"/>
                </a:cubicBezTo>
                <a:cubicBezTo>
                  <a:pt x="729498" y="376517"/>
                  <a:pt x="741083" y="370541"/>
                  <a:pt x="753036" y="367553"/>
                </a:cubicBezTo>
                <a:cubicBezTo>
                  <a:pt x="863590" y="376765"/>
                  <a:pt x="824629" y="376517"/>
                  <a:pt x="869577" y="376517"/>
                </a:cubicBezTo>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40A779A-235F-600A-FA29-7C8AE207524B}"/>
              </a:ext>
            </a:extLst>
          </p:cNvPr>
          <p:cNvSpPr/>
          <p:nvPr/>
        </p:nvSpPr>
        <p:spPr>
          <a:xfrm>
            <a:off x="5432611" y="4717654"/>
            <a:ext cx="869577" cy="376517"/>
          </a:xfrm>
          <a:custGeom>
            <a:avLst/>
            <a:gdLst>
              <a:gd name="connsiteX0" fmla="*/ 0 w 869577"/>
              <a:gd name="connsiteY0" fmla="*/ 0 h 376517"/>
              <a:gd name="connsiteX1" fmla="*/ 62753 w 869577"/>
              <a:gd name="connsiteY1" fmla="*/ 17929 h 376517"/>
              <a:gd name="connsiteX2" fmla="*/ 125506 w 869577"/>
              <a:gd name="connsiteY2" fmla="*/ 26894 h 376517"/>
              <a:gd name="connsiteX3" fmla="*/ 143436 w 869577"/>
              <a:gd name="connsiteY3" fmla="*/ 62753 h 376517"/>
              <a:gd name="connsiteX4" fmla="*/ 179295 w 869577"/>
              <a:gd name="connsiteY4" fmla="*/ 116541 h 376517"/>
              <a:gd name="connsiteX5" fmla="*/ 215153 w 869577"/>
              <a:gd name="connsiteY5" fmla="*/ 179294 h 376517"/>
              <a:gd name="connsiteX6" fmla="*/ 394447 w 869577"/>
              <a:gd name="connsiteY6" fmla="*/ 215153 h 376517"/>
              <a:gd name="connsiteX7" fmla="*/ 439271 w 869577"/>
              <a:gd name="connsiteY7" fmla="*/ 233082 h 376517"/>
              <a:gd name="connsiteX8" fmla="*/ 636495 w 869577"/>
              <a:gd name="connsiteY8" fmla="*/ 295835 h 376517"/>
              <a:gd name="connsiteX9" fmla="*/ 717177 w 869577"/>
              <a:gd name="connsiteY9" fmla="*/ 376517 h 376517"/>
              <a:gd name="connsiteX10" fmla="*/ 753036 w 869577"/>
              <a:gd name="connsiteY10" fmla="*/ 367553 h 376517"/>
              <a:gd name="connsiteX11" fmla="*/ 869577 w 869577"/>
              <a:gd name="connsiteY11" fmla="*/ 376517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577" h="376517">
                <a:moveTo>
                  <a:pt x="0" y="0"/>
                </a:moveTo>
                <a:cubicBezTo>
                  <a:pt x="20918" y="5976"/>
                  <a:pt x="41481" y="13371"/>
                  <a:pt x="62753" y="17929"/>
                </a:cubicBezTo>
                <a:cubicBezTo>
                  <a:pt x="83414" y="22356"/>
                  <a:pt x="107035" y="16632"/>
                  <a:pt x="125506" y="26894"/>
                </a:cubicBezTo>
                <a:cubicBezTo>
                  <a:pt x="137188" y="33384"/>
                  <a:pt x="136560" y="51294"/>
                  <a:pt x="143436" y="62753"/>
                </a:cubicBezTo>
                <a:cubicBezTo>
                  <a:pt x="154523" y="81231"/>
                  <a:pt x="168002" y="98189"/>
                  <a:pt x="179295" y="116541"/>
                </a:cubicBezTo>
                <a:cubicBezTo>
                  <a:pt x="191921" y="137059"/>
                  <a:pt x="194723" y="166525"/>
                  <a:pt x="215153" y="179294"/>
                </a:cubicBezTo>
                <a:cubicBezTo>
                  <a:pt x="247889" y="199754"/>
                  <a:pt x="350067" y="209605"/>
                  <a:pt x="394447" y="215153"/>
                </a:cubicBezTo>
                <a:cubicBezTo>
                  <a:pt x="409388" y="221129"/>
                  <a:pt x="424005" y="227993"/>
                  <a:pt x="439271" y="233082"/>
                </a:cubicBezTo>
                <a:cubicBezTo>
                  <a:pt x="504720" y="254898"/>
                  <a:pt x="636495" y="295835"/>
                  <a:pt x="636495" y="295835"/>
                </a:cubicBezTo>
                <a:cubicBezTo>
                  <a:pt x="665252" y="341848"/>
                  <a:pt x="663844" y="376517"/>
                  <a:pt x="717177" y="376517"/>
                </a:cubicBezTo>
                <a:cubicBezTo>
                  <a:pt x="729498" y="376517"/>
                  <a:pt x="741083" y="370541"/>
                  <a:pt x="753036" y="367553"/>
                </a:cubicBezTo>
                <a:cubicBezTo>
                  <a:pt x="863590" y="376765"/>
                  <a:pt x="824629" y="376517"/>
                  <a:pt x="869577" y="376517"/>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95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33400" y="168275"/>
            <a:ext cx="8153400" cy="822325"/>
          </a:xfrm>
          <a:prstGeom prst="rect">
            <a:avLst/>
          </a:prstGeom>
        </p:spPr>
        <p:txBody>
          <a:bodyPr anchor="ctr">
            <a:normAutofit fontScale="97500"/>
          </a:bodyPr>
          <a:lstStyle>
            <a:lvl1pPr algn="l" rtl="0" eaLnBrk="0" fontAlgn="base" hangingPunct="0">
              <a:spcBef>
                <a:spcPct val="0"/>
              </a:spcBef>
              <a:spcAft>
                <a:spcPct val="0"/>
              </a:spcAft>
              <a:defRPr sz="4300" kern="1200">
                <a:solidFill>
                  <a:srgbClr val="696D52"/>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D52"/>
                </a:solidFill>
                <a:latin typeface="Gill Sans MT" pitchFamily="34" charset="0"/>
              </a:defRPr>
            </a:lvl2pPr>
            <a:lvl3pPr algn="l" rtl="0" eaLnBrk="0" fontAlgn="base" hangingPunct="0">
              <a:spcBef>
                <a:spcPct val="0"/>
              </a:spcBef>
              <a:spcAft>
                <a:spcPct val="0"/>
              </a:spcAft>
              <a:defRPr sz="4300">
                <a:solidFill>
                  <a:srgbClr val="696D52"/>
                </a:solidFill>
                <a:latin typeface="Gill Sans MT" pitchFamily="34" charset="0"/>
              </a:defRPr>
            </a:lvl3pPr>
            <a:lvl4pPr algn="l" rtl="0" eaLnBrk="0" fontAlgn="base" hangingPunct="0">
              <a:spcBef>
                <a:spcPct val="0"/>
              </a:spcBef>
              <a:spcAft>
                <a:spcPct val="0"/>
              </a:spcAft>
              <a:defRPr sz="4300">
                <a:solidFill>
                  <a:srgbClr val="696D52"/>
                </a:solidFill>
                <a:latin typeface="Gill Sans MT" pitchFamily="34" charset="0"/>
              </a:defRPr>
            </a:lvl4pPr>
            <a:lvl5pPr algn="l" rtl="0" eaLnBrk="0" fontAlgn="base" hangingPunct="0">
              <a:spcBef>
                <a:spcPct val="0"/>
              </a:spcBef>
              <a:spcAft>
                <a:spcPct val="0"/>
              </a:spcAft>
              <a:defRPr sz="4300">
                <a:solidFill>
                  <a:srgbClr val="696D52"/>
                </a:solidFill>
                <a:latin typeface="Gill Sans MT" pitchFamily="34" charset="0"/>
              </a:defRPr>
            </a:lvl5pPr>
            <a:lvl6pPr marL="457200" algn="l" rtl="0" fontAlgn="base">
              <a:spcBef>
                <a:spcPct val="0"/>
              </a:spcBef>
              <a:spcAft>
                <a:spcPct val="0"/>
              </a:spcAft>
              <a:defRPr sz="4300">
                <a:solidFill>
                  <a:srgbClr val="696D52"/>
                </a:solidFill>
                <a:latin typeface="Gill Sans MT" pitchFamily="34" charset="0"/>
              </a:defRPr>
            </a:lvl6pPr>
            <a:lvl7pPr marL="914400" algn="l" rtl="0" fontAlgn="base">
              <a:spcBef>
                <a:spcPct val="0"/>
              </a:spcBef>
              <a:spcAft>
                <a:spcPct val="0"/>
              </a:spcAft>
              <a:defRPr sz="4300">
                <a:solidFill>
                  <a:srgbClr val="696D52"/>
                </a:solidFill>
                <a:latin typeface="Gill Sans MT" pitchFamily="34" charset="0"/>
              </a:defRPr>
            </a:lvl7pPr>
            <a:lvl8pPr marL="1371600" algn="l" rtl="0" fontAlgn="base">
              <a:spcBef>
                <a:spcPct val="0"/>
              </a:spcBef>
              <a:spcAft>
                <a:spcPct val="0"/>
              </a:spcAft>
              <a:defRPr sz="4300">
                <a:solidFill>
                  <a:srgbClr val="696D52"/>
                </a:solidFill>
                <a:latin typeface="Gill Sans MT" pitchFamily="34" charset="0"/>
              </a:defRPr>
            </a:lvl8pPr>
            <a:lvl9pPr marL="1828800" algn="l" rtl="0" fontAlgn="base">
              <a:spcBef>
                <a:spcPct val="0"/>
              </a:spcBef>
              <a:spcAft>
                <a:spcPct val="0"/>
              </a:spcAft>
              <a:defRPr sz="4300">
                <a:solidFill>
                  <a:srgbClr val="696D52"/>
                </a:solidFill>
                <a:latin typeface="Gill Sans MT" pitchFamily="34" charset="0"/>
              </a:defRPr>
            </a:lvl9pPr>
            <a:extLst/>
          </a:lstStyle>
          <a:p>
            <a:pPr eaLnBrk="1" hangingPunct="1">
              <a:defRPr/>
            </a:pPr>
            <a:r>
              <a:rPr lang="en-US" sz="3200" dirty="0">
                <a:solidFill>
                  <a:schemeClr val="tx1"/>
                </a:solidFill>
                <a:effectLst/>
              </a:rPr>
              <a:t>To Edit a Completed Task</a:t>
            </a:r>
          </a:p>
        </p:txBody>
      </p:sp>
      <p:pic>
        <p:nvPicPr>
          <p:cNvPr id="5" name="Picture 4">
            <a:extLst>
              <a:ext uri="{FF2B5EF4-FFF2-40B4-BE49-F238E27FC236}">
                <a16:creationId xmlns:a16="http://schemas.microsoft.com/office/drawing/2014/main" id="{3185343B-47A4-94EE-8EA2-5D7B5024734E}"/>
              </a:ext>
            </a:extLst>
          </p:cNvPr>
          <p:cNvPicPr>
            <a:picLocks noChangeAspect="1"/>
          </p:cNvPicPr>
          <p:nvPr/>
        </p:nvPicPr>
        <p:blipFill>
          <a:blip r:embed="rId2"/>
          <a:stretch>
            <a:fillRect/>
          </a:stretch>
        </p:blipFill>
        <p:spPr>
          <a:xfrm>
            <a:off x="800100" y="1066800"/>
            <a:ext cx="7543800" cy="4933340"/>
          </a:xfrm>
          <a:prstGeom prst="rect">
            <a:avLst/>
          </a:prstGeom>
        </p:spPr>
      </p:pic>
      <p:cxnSp>
        <p:nvCxnSpPr>
          <p:cNvPr id="6" name="Straight Arrow Connector 5">
            <a:extLst>
              <a:ext uri="{FF2B5EF4-FFF2-40B4-BE49-F238E27FC236}">
                <a16:creationId xmlns:a16="http://schemas.microsoft.com/office/drawing/2014/main" id="{4094C117-4798-6964-0150-F5CAC8375592}"/>
              </a:ext>
            </a:extLst>
          </p:cNvPr>
          <p:cNvCxnSpPr>
            <a:cxnSpLocks/>
          </p:cNvCxnSpPr>
          <p:nvPr/>
        </p:nvCxnSpPr>
        <p:spPr>
          <a:xfrm>
            <a:off x="6629400" y="2209800"/>
            <a:ext cx="10668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949E7BD-FAF2-EAED-CF7D-47BFA9ADEF78}"/>
              </a:ext>
            </a:extLst>
          </p:cNvPr>
          <p:cNvSpPr txBox="1"/>
          <p:nvPr/>
        </p:nvSpPr>
        <p:spPr>
          <a:xfrm>
            <a:off x="4894628" y="1447800"/>
            <a:ext cx="1734772" cy="1415772"/>
          </a:xfrm>
          <a:prstGeom prst="rect">
            <a:avLst/>
          </a:prstGeom>
          <a:solidFill>
            <a:schemeClr val="accent1">
              <a:lumMod val="20000"/>
              <a:lumOff val="80000"/>
            </a:schemeClr>
          </a:solidFill>
          <a:ln w="22225">
            <a:solidFill>
              <a:schemeClr val="accent1"/>
            </a:solidFill>
          </a:ln>
        </p:spPr>
        <p:txBody>
          <a:bodyPr wrap="square">
            <a:spAutoFit/>
          </a:bodyPr>
          <a:lstStyle/>
          <a:p>
            <a:pPr>
              <a:defRPr/>
            </a:pPr>
            <a:r>
              <a:rPr lang="en-US" sz="1400" dirty="0"/>
              <a:t>Choose the task you want to edit and then click here to select Edit from the pop-up menu</a:t>
            </a:r>
          </a:p>
          <a:p>
            <a:pPr>
              <a:defRPr/>
            </a:pPr>
            <a:endParaRPr lang="en-US" sz="1600" dirty="0"/>
          </a:p>
        </p:txBody>
      </p:sp>
    </p:spTree>
    <p:extLst>
      <p:ext uri="{BB962C8B-B14F-4D97-AF65-F5344CB8AC3E}">
        <p14:creationId xmlns:p14="http://schemas.microsoft.com/office/powerpoint/2010/main" val="1727760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33400" y="168275"/>
            <a:ext cx="8153400" cy="822325"/>
          </a:xfrm>
          <a:prstGeom prst="rect">
            <a:avLst/>
          </a:prstGeom>
        </p:spPr>
        <p:txBody>
          <a:bodyPr anchor="ctr">
            <a:normAutofit fontScale="97500"/>
          </a:bodyPr>
          <a:lstStyle>
            <a:lvl1pPr algn="l" rtl="0" eaLnBrk="0" fontAlgn="base" hangingPunct="0">
              <a:spcBef>
                <a:spcPct val="0"/>
              </a:spcBef>
              <a:spcAft>
                <a:spcPct val="0"/>
              </a:spcAft>
              <a:defRPr sz="4300" kern="1200">
                <a:solidFill>
                  <a:srgbClr val="696D52"/>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D52"/>
                </a:solidFill>
                <a:latin typeface="Gill Sans MT" pitchFamily="34" charset="0"/>
              </a:defRPr>
            </a:lvl2pPr>
            <a:lvl3pPr algn="l" rtl="0" eaLnBrk="0" fontAlgn="base" hangingPunct="0">
              <a:spcBef>
                <a:spcPct val="0"/>
              </a:spcBef>
              <a:spcAft>
                <a:spcPct val="0"/>
              </a:spcAft>
              <a:defRPr sz="4300">
                <a:solidFill>
                  <a:srgbClr val="696D52"/>
                </a:solidFill>
                <a:latin typeface="Gill Sans MT" pitchFamily="34" charset="0"/>
              </a:defRPr>
            </a:lvl3pPr>
            <a:lvl4pPr algn="l" rtl="0" eaLnBrk="0" fontAlgn="base" hangingPunct="0">
              <a:spcBef>
                <a:spcPct val="0"/>
              </a:spcBef>
              <a:spcAft>
                <a:spcPct val="0"/>
              </a:spcAft>
              <a:defRPr sz="4300">
                <a:solidFill>
                  <a:srgbClr val="696D52"/>
                </a:solidFill>
                <a:latin typeface="Gill Sans MT" pitchFamily="34" charset="0"/>
              </a:defRPr>
            </a:lvl4pPr>
            <a:lvl5pPr algn="l" rtl="0" eaLnBrk="0" fontAlgn="base" hangingPunct="0">
              <a:spcBef>
                <a:spcPct val="0"/>
              </a:spcBef>
              <a:spcAft>
                <a:spcPct val="0"/>
              </a:spcAft>
              <a:defRPr sz="4300">
                <a:solidFill>
                  <a:srgbClr val="696D52"/>
                </a:solidFill>
                <a:latin typeface="Gill Sans MT" pitchFamily="34" charset="0"/>
              </a:defRPr>
            </a:lvl5pPr>
            <a:lvl6pPr marL="457200" algn="l" rtl="0" fontAlgn="base">
              <a:spcBef>
                <a:spcPct val="0"/>
              </a:spcBef>
              <a:spcAft>
                <a:spcPct val="0"/>
              </a:spcAft>
              <a:defRPr sz="4300">
                <a:solidFill>
                  <a:srgbClr val="696D52"/>
                </a:solidFill>
                <a:latin typeface="Gill Sans MT" pitchFamily="34" charset="0"/>
              </a:defRPr>
            </a:lvl6pPr>
            <a:lvl7pPr marL="914400" algn="l" rtl="0" fontAlgn="base">
              <a:spcBef>
                <a:spcPct val="0"/>
              </a:spcBef>
              <a:spcAft>
                <a:spcPct val="0"/>
              </a:spcAft>
              <a:defRPr sz="4300">
                <a:solidFill>
                  <a:srgbClr val="696D52"/>
                </a:solidFill>
                <a:latin typeface="Gill Sans MT" pitchFamily="34" charset="0"/>
              </a:defRPr>
            </a:lvl7pPr>
            <a:lvl8pPr marL="1371600" algn="l" rtl="0" fontAlgn="base">
              <a:spcBef>
                <a:spcPct val="0"/>
              </a:spcBef>
              <a:spcAft>
                <a:spcPct val="0"/>
              </a:spcAft>
              <a:defRPr sz="4300">
                <a:solidFill>
                  <a:srgbClr val="696D52"/>
                </a:solidFill>
                <a:latin typeface="Gill Sans MT" pitchFamily="34" charset="0"/>
              </a:defRPr>
            </a:lvl8pPr>
            <a:lvl9pPr marL="1828800" algn="l" rtl="0" fontAlgn="base">
              <a:spcBef>
                <a:spcPct val="0"/>
              </a:spcBef>
              <a:spcAft>
                <a:spcPct val="0"/>
              </a:spcAft>
              <a:defRPr sz="4300">
                <a:solidFill>
                  <a:srgbClr val="696D52"/>
                </a:solidFill>
                <a:latin typeface="Gill Sans MT" pitchFamily="34" charset="0"/>
              </a:defRPr>
            </a:lvl9pPr>
            <a:extLst/>
          </a:lstStyle>
          <a:p>
            <a:pPr eaLnBrk="1" hangingPunct="1">
              <a:defRPr/>
            </a:pPr>
            <a:r>
              <a:rPr lang="en-US" sz="3200" dirty="0">
                <a:solidFill>
                  <a:schemeClr val="tx1"/>
                </a:solidFill>
                <a:effectLst/>
              </a:rPr>
              <a:t>Submitting a Completed Application</a:t>
            </a:r>
          </a:p>
        </p:txBody>
      </p:sp>
      <p:sp>
        <p:nvSpPr>
          <p:cNvPr id="3" name="TextBox 2">
            <a:extLst>
              <a:ext uri="{FF2B5EF4-FFF2-40B4-BE49-F238E27FC236}">
                <a16:creationId xmlns:a16="http://schemas.microsoft.com/office/drawing/2014/main" id="{00C9E7F1-1DD4-BA0F-C345-366A3A7ACDA8}"/>
              </a:ext>
            </a:extLst>
          </p:cNvPr>
          <p:cNvSpPr txBox="1"/>
          <p:nvPr/>
        </p:nvSpPr>
        <p:spPr>
          <a:xfrm>
            <a:off x="513735" y="1091089"/>
            <a:ext cx="2743200" cy="5078313"/>
          </a:xfrm>
          <a:prstGeom prst="rect">
            <a:avLst/>
          </a:prstGeom>
          <a:noFill/>
        </p:spPr>
        <p:txBody>
          <a:bodyPr wrap="square" rtlCol="0">
            <a:spAutoFit/>
          </a:bodyPr>
          <a:lstStyle/>
          <a:p>
            <a:r>
              <a:rPr lang="en-US" dirty="0"/>
              <a:t>Once you have completed all the tasks for your application you will see green check marks. When all tasks have been completed the SUBMIT button will turn green and allow you to submit your application. You will receive an email from the system. </a:t>
            </a:r>
          </a:p>
          <a:p>
            <a:endParaRPr lang="en-US" dirty="0"/>
          </a:p>
          <a:p>
            <a:r>
              <a:rPr lang="en-US" dirty="0"/>
              <a:t>You may edit your application after you have submitted until the application closes at Noon on June 30</a:t>
            </a:r>
            <a:r>
              <a:rPr lang="en-US" baseline="30000" dirty="0"/>
              <a:t>th</a:t>
            </a:r>
            <a:r>
              <a:rPr lang="en-US" dirty="0"/>
              <a:t>.</a:t>
            </a:r>
          </a:p>
        </p:txBody>
      </p:sp>
      <p:pic>
        <p:nvPicPr>
          <p:cNvPr id="5" name="Picture 4">
            <a:extLst>
              <a:ext uri="{FF2B5EF4-FFF2-40B4-BE49-F238E27FC236}">
                <a16:creationId xmlns:a16="http://schemas.microsoft.com/office/drawing/2014/main" id="{B092B347-234D-71B6-AE93-ADEAEDE2644F}"/>
              </a:ext>
            </a:extLst>
          </p:cNvPr>
          <p:cNvPicPr>
            <a:picLocks noChangeAspect="1"/>
          </p:cNvPicPr>
          <p:nvPr/>
        </p:nvPicPr>
        <p:blipFill>
          <a:blip r:embed="rId2"/>
          <a:stretch>
            <a:fillRect/>
          </a:stretch>
        </p:blipFill>
        <p:spPr>
          <a:xfrm>
            <a:off x="3124200" y="1643578"/>
            <a:ext cx="5974397" cy="3570843"/>
          </a:xfrm>
          <a:prstGeom prst="rect">
            <a:avLst/>
          </a:prstGeom>
        </p:spPr>
      </p:pic>
    </p:spTree>
    <p:extLst>
      <p:ext uri="{BB962C8B-B14F-4D97-AF65-F5344CB8AC3E}">
        <p14:creationId xmlns:p14="http://schemas.microsoft.com/office/powerpoint/2010/main" val="207093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B8CBC0D-C7F8-E293-8EE9-77DFD661AD33}"/>
              </a:ext>
            </a:extLst>
          </p:cNvPr>
          <p:cNvPicPr>
            <a:picLocks noChangeAspect="1"/>
          </p:cNvPicPr>
          <p:nvPr/>
        </p:nvPicPr>
        <p:blipFill>
          <a:blip r:embed="rId2"/>
          <a:stretch>
            <a:fillRect/>
          </a:stretch>
        </p:blipFill>
        <p:spPr>
          <a:xfrm>
            <a:off x="1600200" y="2512763"/>
            <a:ext cx="5692200" cy="3837020"/>
          </a:xfrm>
          <a:prstGeom prst="rect">
            <a:avLst/>
          </a:prstGeom>
        </p:spPr>
      </p:pic>
      <p:sp>
        <p:nvSpPr>
          <p:cNvPr id="2" name="Title 1">
            <a:extLst>
              <a:ext uri="{FF2B5EF4-FFF2-40B4-BE49-F238E27FC236}">
                <a16:creationId xmlns:a16="http://schemas.microsoft.com/office/drawing/2014/main" id="{19047408-6D5A-92AC-09EA-01AD7BC0A5E7}"/>
              </a:ext>
            </a:extLst>
          </p:cNvPr>
          <p:cNvSpPr>
            <a:spLocks noGrp="1"/>
          </p:cNvSpPr>
          <p:nvPr>
            <p:ph type="title"/>
          </p:nvPr>
        </p:nvSpPr>
        <p:spPr/>
        <p:txBody>
          <a:bodyPr/>
          <a:lstStyle/>
          <a:p>
            <a:r>
              <a:rPr lang="en-US" b="1" u="sng" dirty="0"/>
              <a:t>COMPLETE</a:t>
            </a:r>
            <a:r>
              <a:rPr lang="en-US" dirty="0"/>
              <a:t> Applications Must Include</a:t>
            </a:r>
          </a:p>
        </p:txBody>
      </p:sp>
      <p:sp>
        <p:nvSpPr>
          <p:cNvPr id="3" name="Text Placeholder 2">
            <a:extLst>
              <a:ext uri="{FF2B5EF4-FFF2-40B4-BE49-F238E27FC236}">
                <a16:creationId xmlns:a16="http://schemas.microsoft.com/office/drawing/2014/main" id="{20CC9139-DD22-2C10-AA77-B9E75F2E3AB7}"/>
              </a:ext>
            </a:extLst>
          </p:cNvPr>
          <p:cNvSpPr>
            <a:spLocks noGrp="1"/>
          </p:cNvSpPr>
          <p:nvPr>
            <p:ph type="body" idx="1"/>
          </p:nvPr>
        </p:nvSpPr>
        <p:spPr/>
        <p:txBody>
          <a:bodyPr/>
          <a:lstStyle/>
          <a:p>
            <a:r>
              <a:rPr lang="en-US" dirty="0"/>
              <a:t>Part 1 – Organizational Information 2026</a:t>
            </a:r>
          </a:p>
        </p:txBody>
      </p:sp>
      <p:sp>
        <p:nvSpPr>
          <p:cNvPr id="5" name="Text Placeholder 4">
            <a:extLst>
              <a:ext uri="{FF2B5EF4-FFF2-40B4-BE49-F238E27FC236}">
                <a16:creationId xmlns:a16="http://schemas.microsoft.com/office/drawing/2014/main" id="{1D93CE4F-C6D8-1369-FBC1-9C47892E44D1}"/>
              </a:ext>
            </a:extLst>
          </p:cNvPr>
          <p:cNvSpPr>
            <a:spLocks noGrp="1"/>
          </p:cNvSpPr>
          <p:nvPr>
            <p:ph type="body" sz="quarter" idx="3"/>
          </p:nvPr>
        </p:nvSpPr>
        <p:spPr/>
        <p:txBody>
          <a:bodyPr/>
          <a:lstStyle/>
          <a:p>
            <a:r>
              <a:rPr lang="en-US" dirty="0"/>
              <a:t>Part 2 – Services Application 2026</a:t>
            </a:r>
          </a:p>
        </p:txBody>
      </p:sp>
      <p:cxnSp>
        <p:nvCxnSpPr>
          <p:cNvPr id="9" name="Straight Arrow Connector 8">
            <a:extLst>
              <a:ext uri="{FF2B5EF4-FFF2-40B4-BE49-F238E27FC236}">
                <a16:creationId xmlns:a16="http://schemas.microsoft.com/office/drawing/2014/main" id="{FE0B7F38-EFE4-AD19-B0D2-52BA72F86608}"/>
              </a:ext>
            </a:extLst>
          </p:cNvPr>
          <p:cNvCxnSpPr>
            <a:cxnSpLocks/>
          </p:cNvCxnSpPr>
          <p:nvPr/>
        </p:nvCxnSpPr>
        <p:spPr>
          <a:xfrm flipH="1">
            <a:off x="6267002" y="3505200"/>
            <a:ext cx="496195"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9A69956-1FD5-F6EF-13CB-41897068758E}"/>
              </a:ext>
            </a:extLst>
          </p:cNvPr>
          <p:cNvSpPr txBox="1"/>
          <p:nvPr/>
        </p:nvSpPr>
        <p:spPr>
          <a:xfrm>
            <a:off x="6705600" y="3124200"/>
            <a:ext cx="2057400" cy="984885"/>
          </a:xfrm>
          <a:prstGeom prst="rect">
            <a:avLst/>
          </a:prstGeom>
          <a:solidFill>
            <a:schemeClr val="accent1">
              <a:lumMod val="20000"/>
              <a:lumOff val="80000"/>
            </a:schemeClr>
          </a:solidFill>
          <a:ln w="22225">
            <a:solidFill>
              <a:schemeClr val="accent1"/>
            </a:solidFill>
          </a:ln>
        </p:spPr>
        <p:txBody>
          <a:bodyPr wrap="square">
            <a:spAutoFit/>
          </a:bodyPr>
          <a:lstStyle/>
          <a:p>
            <a:pPr>
              <a:defRPr/>
            </a:pPr>
            <a:r>
              <a:rPr lang="en-US" sz="1400" dirty="0"/>
              <a:t>Part 1 – Organizational Information 2026</a:t>
            </a:r>
            <a:br>
              <a:rPr lang="en-US" sz="1400" dirty="0"/>
            </a:br>
            <a:r>
              <a:rPr lang="en-US" sz="1400" dirty="0"/>
              <a:t>*Complete*</a:t>
            </a:r>
          </a:p>
          <a:p>
            <a:pPr>
              <a:defRPr/>
            </a:pPr>
            <a:endParaRPr lang="en-US" sz="1600" dirty="0"/>
          </a:p>
        </p:txBody>
      </p:sp>
      <p:cxnSp>
        <p:nvCxnSpPr>
          <p:cNvPr id="13" name="Straight Arrow Connector 12">
            <a:extLst>
              <a:ext uri="{FF2B5EF4-FFF2-40B4-BE49-F238E27FC236}">
                <a16:creationId xmlns:a16="http://schemas.microsoft.com/office/drawing/2014/main" id="{E4AA6EB0-B04B-3C8A-B0F2-1C18EF6A4B0F}"/>
              </a:ext>
            </a:extLst>
          </p:cNvPr>
          <p:cNvCxnSpPr>
            <a:cxnSpLocks/>
          </p:cNvCxnSpPr>
          <p:nvPr/>
        </p:nvCxnSpPr>
        <p:spPr>
          <a:xfrm flipV="1">
            <a:off x="1143000" y="3505200"/>
            <a:ext cx="609600" cy="12192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1858725-1E30-E2A8-4643-B02F4EE9F96C}"/>
              </a:ext>
            </a:extLst>
          </p:cNvPr>
          <p:cNvSpPr txBox="1"/>
          <p:nvPr/>
        </p:nvSpPr>
        <p:spPr>
          <a:xfrm>
            <a:off x="324298" y="4724400"/>
            <a:ext cx="2057400" cy="1631216"/>
          </a:xfrm>
          <a:prstGeom prst="rect">
            <a:avLst/>
          </a:prstGeom>
          <a:solidFill>
            <a:schemeClr val="accent1">
              <a:lumMod val="20000"/>
              <a:lumOff val="80000"/>
            </a:schemeClr>
          </a:solidFill>
          <a:ln w="22225">
            <a:solidFill>
              <a:schemeClr val="accent1"/>
            </a:solidFill>
          </a:ln>
        </p:spPr>
        <p:txBody>
          <a:bodyPr wrap="square">
            <a:spAutoFit/>
          </a:bodyPr>
          <a:lstStyle/>
          <a:p>
            <a:pPr>
              <a:defRPr/>
            </a:pPr>
            <a:r>
              <a:rPr lang="en-US" sz="1400" dirty="0"/>
              <a:t>Part 2 – Services Application 2026</a:t>
            </a:r>
            <a:br>
              <a:rPr lang="en-US" sz="1400" dirty="0"/>
            </a:br>
            <a:r>
              <a:rPr lang="en-US" sz="1400" dirty="0"/>
              <a:t>*Complete*</a:t>
            </a:r>
            <a:br>
              <a:rPr lang="en-US" sz="1400" dirty="0"/>
            </a:br>
            <a:br>
              <a:rPr lang="en-US" sz="1400" dirty="0"/>
            </a:br>
            <a:r>
              <a:rPr lang="en-US" sz="1400" dirty="0"/>
              <a:t>For each Services project</a:t>
            </a:r>
          </a:p>
          <a:p>
            <a:pPr>
              <a:defRPr/>
            </a:pPr>
            <a:endParaRPr lang="en-US" sz="1600" dirty="0"/>
          </a:p>
        </p:txBody>
      </p:sp>
    </p:spTree>
    <p:extLst>
      <p:ext uri="{BB962C8B-B14F-4D97-AF65-F5344CB8AC3E}">
        <p14:creationId xmlns:p14="http://schemas.microsoft.com/office/powerpoint/2010/main" val="2112451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702C48-36C4-752E-1FFB-FBA71715C853}"/>
              </a:ext>
            </a:extLst>
          </p:cNvPr>
          <p:cNvSpPr txBox="1"/>
          <p:nvPr/>
        </p:nvSpPr>
        <p:spPr>
          <a:xfrm>
            <a:off x="0" y="0"/>
            <a:ext cx="9144000" cy="1200329"/>
          </a:xfrm>
          <a:prstGeom prst="rect">
            <a:avLst/>
          </a:prstGeom>
          <a:noFill/>
        </p:spPr>
        <p:txBody>
          <a:bodyPr wrap="square" rtlCol="0">
            <a:spAutoFit/>
          </a:bodyPr>
          <a:lstStyle/>
          <a:p>
            <a:pPr algn="l"/>
            <a:r>
              <a:rPr lang="en-US" dirty="0"/>
              <a:t>To Submit Multiple Grants :</a:t>
            </a:r>
          </a:p>
          <a:p>
            <a:pPr algn="l"/>
            <a:endParaRPr lang="en-US" dirty="0"/>
          </a:p>
          <a:p>
            <a:pPr algn="l"/>
            <a:r>
              <a:rPr lang="en-US" dirty="0"/>
              <a:t>Log in and click Programs (top right)</a:t>
            </a:r>
          </a:p>
          <a:p>
            <a:pPr algn="l"/>
            <a:endParaRPr lang="en-US" dirty="0"/>
          </a:p>
        </p:txBody>
      </p:sp>
      <p:pic>
        <p:nvPicPr>
          <p:cNvPr id="5" name="Picture 4">
            <a:extLst>
              <a:ext uri="{FF2B5EF4-FFF2-40B4-BE49-F238E27FC236}">
                <a16:creationId xmlns:a16="http://schemas.microsoft.com/office/drawing/2014/main" id="{7FC5B5E4-7DB2-EDC0-53CF-A6F94C0547D9}"/>
              </a:ext>
            </a:extLst>
          </p:cNvPr>
          <p:cNvPicPr>
            <a:picLocks noChangeAspect="1"/>
          </p:cNvPicPr>
          <p:nvPr/>
        </p:nvPicPr>
        <p:blipFill>
          <a:blip r:embed="rId2"/>
          <a:stretch>
            <a:fillRect/>
          </a:stretch>
        </p:blipFill>
        <p:spPr>
          <a:xfrm>
            <a:off x="228600" y="1200329"/>
            <a:ext cx="8448675" cy="1428750"/>
          </a:xfrm>
          <a:prstGeom prst="rect">
            <a:avLst/>
          </a:prstGeom>
        </p:spPr>
      </p:pic>
      <p:sp>
        <p:nvSpPr>
          <p:cNvPr id="8" name="TextBox 7">
            <a:extLst>
              <a:ext uri="{FF2B5EF4-FFF2-40B4-BE49-F238E27FC236}">
                <a16:creationId xmlns:a16="http://schemas.microsoft.com/office/drawing/2014/main" id="{37A09931-74A1-3FFB-C7D6-AEFABF9E0418}"/>
              </a:ext>
            </a:extLst>
          </p:cNvPr>
          <p:cNvSpPr txBox="1"/>
          <p:nvPr/>
        </p:nvSpPr>
        <p:spPr>
          <a:xfrm>
            <a:off x="228600" y="2819400"/>
            <a:ext cx="8534400" cy="369332"/>
          </a:xfrm>
          <a:prstGeom prst="rect">
            <a:avLst/>
          </a:prstGeom>
          <a:noFill/>
        </p:spPr>
        <p:txBody>
          <a:bodyPr wrap="square" rtlCol="0">
            <a:spAutoFit/>
          </a:bodyPr>
          <a:lstStyle/>
          <a:p>
            <a:pPr algn="l"/>
            <a:r>
              <a:rPr lang="en-US" dirty="0"/>
              <a:t>Click MORE on Grant you wish to apply for again with a separate program</a:t>
            </a:r>
          </a:p>
        </p:txBody>
      </p:sp>
      <p:pic>
        <p:nvPicPr>
          <p:cNvPr id="11" name="Picture 10">
            <a:extLst>
              <a:ext uri="{FF2B5EF4-FFF2-40B4-BE49-F238E27FC236}">
                <a16:creationId xmlns:a16="http://schemas.microsoft.com/office/drawing/2014/main" id="{2E1EFF2E-F444-2881-3B82-81C6587E9C7B}"/>
              </a:ext>
            </a:extLst>
          </p:cNvPr>
          <p:cNvPicPr>
            <a:picLocks noChangeAspect="1"/>
          </p:cNvPicPr>
          <p:nvPr/>
        </p:nvPicPr>
        <p:blipFill>
          <a:blip r:embed="rId3"/>
          <a:stretch>
            <a:fillRect/>
          </a:stretch>
        </p:blipFill>
        <p:spPr>
          <a:xfrm>
            <a:off x="1843087" y="3295471"/>
            <a:ext cx="5076825" cy="3505200"/>
          </a:xfrm>
          <a:prstGeom prst="rect">
            <a:avLst/>
          </a:prstGeom>
        </p:spPr>
      </p:pic>
    </p:spTree>
    <p:extLst>
      <p:ext uri="{BB962C8B-B14F-4D97-AF65-F5344CB8AC3E}">
        <p14:creationId xmlns:p14="http://schemas.microsoft.com/office/powerpoint/2010/main" val="3023858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DFD68B-2687-7C1E-308D-7E1DDA1B92B7}"/>
              </a:ext>
            </a:extLst>
          </p:cNvPr>
          <p:cNvSpPr txBox="1"/>
          <p:nvPr/>
        </p:nvSpPr>
        <p:spPr>
          <a:xfrm>
            <a:off x="152400" y="228600"/>
            <a:ext cx="8763000" cy="646331"/>
          </a:xfrm>
          <a:prstGeom prst="rect">
            <a:avLst/>
          </a:prstGeom>
          <a:noFill/>
        </p:spPr>
        <p:txBody>
          <a:bodyPr wrap="square" rtlCol="0">
            <a:spAutoFit/>
          </a:bodyPr>
          <a:lstStyle/>
          <a:p>
            <a:pPr algn="l"/>
            <a:r>
              <a:rPr lang="en-US" dirty="0"/>
              <a:t>You’ll see the option to view your </a:t>
            </a:r>
            <a:r>
              <a:rPr lang="en-US"/>
              <a:t>submitted application or </a:t>
            </a:r>
            <a:r>
              <a:rPr lang="en-US" dirty="0"/>
              <a:t>saved application or APPLY. Choose apply to start a new grant request.</a:t>
            </a:r>
          </a:p>
        </p:txBody>
      </p:sp>
      <p:pic>
        <p:nvPicPr>
          <p:cNvPr id="4" name="Picture 3">
            <a:extLst>
              <a:ext uri="{FF2B5EF4-FFF2-40B4-BE49-F238E27FC236}">
                <a16:creationId xmlns:a16="http://schemas.microsoft.com/office/drawing/2014/main" id="{BF31C22D-5F3D-8665-BC2C-6DD4BD52C630}"/>
              </a:ext>
            </a:extLst>
          </p:cNvPr>
          <p:cNvPicPr>
            <a:picLocks noChangeAspect="1"/>
          </p:cNvPicPr>
          <p:nvPr/>
        </p:nvPicPr>
        <p:blipFill>
          <a:blip r:embed="rId2"/>
          <a:stretch>
            <a:fillRect/>
          </a:stretch>
        </p:blipFill>
        <p:spPr>
          <a:xfrm>
            <a:off x="0" y="1802179"/>
            <a:ext cx="9144000" cy="3253641"/>
          </a:xfrm>
          <a:prstGeom prst="rect">
            <a:avLst/>
          </a:prstGeom>
        </p:spPr>
      </p:pic>
    </p:spTree>
    <p:extLst>
      <p:ext uri="{BB962C8B-B14F-4D97-AF65-F5344CB8AC3E}">
        <p14:creationId xmlns:p14="http://schemas.microsoft.com/office/powerpoint/2010/main" val="3288816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685800" y="76200"/>
            <a:ext cx="7620000" cy="1828800"/>
          </a:xfrm>
          <a:prstGeom prst="star8">
            <a:avLst>
              <a:gd name="adj" fmla="val 38250"/>
            </a:avLst>
          </a:prstGeom>
          <a:solidFill>
            <a:schemeClr val="accent1">
              <a:lumMod val="20000"/>
              <a:lumOff val="80000"/>
            </a:schemeClr>
          </a:solidFill>
          <a:ln w="12700">
            <a:solidFill>
              <a:schemeClr val="tx1"/>
            </a:solidFill>
            <a:miter lim="800000"/>
            <a:headEnd/>
            <a:tailEnd/>
          </a:ln>
        </p:spPr>
        <p:txBody>
          <a:bodyPr wrap="none" anchor="ctr"/>
          <a:lstStyle>
            <a:lvl1pPr>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fontAlgn="base">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fontAlgn="base">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fontAlgn="base">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fontAlgn="base">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spcBef>
                <a:spcPct val="0"/>
              </a:spcBef>
              <a:buClrTx/>
              <a:buSzTx/>
              <a:buFontTx/>
              <a:buNone/>
            </a:pPr>
            <a:endParaRPr lang="en-US" altLang="en-US" sz="1800" dirty="0">
              <a:latin typeface="Arial" charset="0"/>
            </a:endParaRPr>
          </a:p>
        </p:txBody>
      </p:sp>
      <p:sp>
        <p:nvSpPr>
          <p:cNvPr id="82947" name="Rectangle 3"/>
          <p:cNvSpPr>
            <a:spLocks noGrp="1" noChangeArrowheads="1"/>
          </p:cNvSpPr>
          <p:nvPr>
            <p:ph type="title" idx="4294967295"/>
          </p:nvPr>
        </p:nvSpPr>
        <p:spPr>
          <a:xfrm>
            <a:off x="1066800" y="304800"/>
            <a:ext cx="6477000" cy="1143000"/>
          </a:xfrm>
        </p:spPr>
        <p:txBody>
          <a:bodyPr>
            <a:normAutofit/>
          </a:bodyPr>
          <a:lstStyle/>
          <a:p>
            <a:pPr algn="ctr" fontAlgn="auto">
              <a:spcAft>
                <a:spcPts val="0"/>
              </a:spcAft>
              <a:defRPr/>
            </a:pPr>
            <a:r>
              <a:rPr lang="en-US" sz="3600" dirty="0">
                <a:solidFill>
                  <a:schemeClr val="tx1"/>
                </a:solidFill>
              </a:rPr>
              <a:t>5 TIPS FOR A </a:t>
            </a:r>
            <a:br>
              <a:rPr lang="en-US" sz="3600" dirty="0">
                <a:solidFill>
                  <a:schemeClr val="tx1"/>
                </a:solidFill>
              </a:rPr>
            </a:br>
            <a:r>
              <a:rPr lang="en-US" sz="3600" dirty="0">
                <a:solidFill>
                  <a:schemeClr val="tx1"/>
                </a:solidFill>
              </a:rPr>
              <a:t>GREAT APPLICATION</a:t>
            </a:r>
          </a:p>
        </p:txBody>
      </p:sp>
      <p:sp>
        <p:nvSpPr>
          <p:cNvPr id="70660" name="Rectangle 4"/>
          <p:cNvSpPr>
            <a:spLocks noGrp="1" noChangeArrowheads="1"/>
          </p:cNvSpPr>
          <p:nvPr>
            <p:ph idx="4294967295"/>
          </p:nvPr>
        </p:nvSpPr>
        <p:spPr>
          <a:xfrm>
            <a:off x="806450" y="2057400"/>
            <a:ext cx="7499350" cy="4495800"/>
          </a:xfrm>
        </p:spPr>
        <p:txBody>
          <a:bodyPr>
            <a:normAutofit/>
          </a:bodyPr>
          <a:lstStyle/>
          <a:p>
            <a:pPr fontAlgn="auto">
              <a:lnSpc>
                <a:spcPct val="90000"/>
              </a:lnSpc>
              <a:spcAft>
                <a:spcPts val="600"/>
              </a:spcAft>
              <a:buClr>
                <a:schemeClr val="accent1"/>
              </a:buClr>
              <a:buSzPct val="80000"/>
              <a:buFont typeface="Wingdings" panose="05000000000000000000" pitchFamily="2" charset="2"/>
              <a:buChar char="§"/>
              <a:defRPr/>
            </a:pPr>
            <a:r>
              <a:rPr lang="en-US" altLang="en-US" sz="2400" dirty="0"/>
              <a:t>Give the full story about your project within the parameters of the question and instructions provided.</a:t>
            </a:r>
          </a:p>
          <a:p>
            <a:pPr fontAlgn="auto">
              <a:lnSpc>
                <a:spcPct val="90000"/>
              </a:lnSpc>
              <a:spcAft>
                <a:spcPts val="600"/>
              </a:spcAft>
              <a:buClr>
                <a:schemeClr val="accent1"/>
              </a:buClr>
              <a:buSzPct val="80000"/>
              <a:buFont typeface="Wingdings" panose="05000000000000000000" pitchFamily="2" charset="2"/>
              <a:buChar char="§"/>
              <a:defRPr/>
            </a:pPr>
            <a:r>
              <a:rPr lang="en-US" altLang="en-US" sz="2400" dirty="0"/>
              <a:t>Have someone else proofread – checking for clarity, content &amp; continuity (and typos)</a:t>
            </a:r>
          </a:p>
          <a:p>
            <a:pPr fontAlgn="auto">
              <a:lnSpc>
                <a:spcPct val="90000"/>
              </a:lnSpc>
              <a:spcAft>
                <a:spcPts val="600"/>
              </a:spcAft>
              <a:buClr>
                <a:schemeClr val="accent1"/>
              </a:buClr>
              <a:buSzPct val="80000"/>
              <a:buFont typeface="Wingdings" panose="05000000000000000000" pitchFamily="2" charset="2"/>
              <a:buChar char="§"/>
              <a:defRPr/>
            </a:pPr>
            <a:r>
              <a:rPr lang="en-US" altLang="en-US" sz="2400" dirty="0"/>
              <a:t>Double check your math – do the budget forms correctly!!!</a:t>
            </a:r>
          </a:p>
          <a:p>
            <a:pPr fontAlgn="auto">
              <a:lnSpc>
                <a:spcPct val="90000"/>
              </a:lnSpc>
              <a:spcAft>
                <a:spcPts val="600"/>
              </a:spcAft>
              <a:buClr>
                <a:schemeClr val="accent1"/>
              </a:buClr>
              <a:buSzPct val="80000"/>
              <a:buFont typeface="Wingdings" panose="05000000000000000000" pitchFamily="2" charset="2"/>
              <a:buChar char="§"/>
              <a:defRPr/>
            </a:pPr>
            <a:r>
              <a:rPr lang="en-US" altLang="en-US" sz="2400" dirty="0"/>
              <a:t>Make sure you have uploaded the correct forms</a:t>
            </a:r>
          </a:p>
          <a:p>
            <a:pPr fontAlgn="auto">
              <a:lnSpc>
                <a:spcPct val="90000"/>
              </a:lnSpc>
              <a:spcAft>
                <a:spcPts val="600"/>
              </a:spcAft>
              <a:buClr>
                <a:schemeClr val="accent1"/>
              </a:buClr>
              <a:buSzPct val="80000"/>
              <a:buFont typeface="Wingdings" panose="05000000000000000000" pitchFamily="2" charset="2"/>
              <a:buChar char="§"/>
              <a:defRPr/>
            </a:pPr>
            <a:r>
              <a:rPr lang="en-US" altLang="en-US" sz="2400" dirty="0"/>
              <a:t>Don’t wait until the last minute to submit your application!</a:t>
            </a:r>
          </a:p>
        </p:txBody>
      </p:sp>
    </p:spTree>
    <p:extLst>
      <p:ext uri="{BB962C8B-B14F-4D97-AF65-F5344CB8AC3E}">
        <p14:creationId xmlns:p14="http://schemas.microsoft.com/office/powerpoint/2010/main" val="1144094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chemeClr val="tx2">
                    <a:satMod val="130000"/>
                  </a:schemeClr>
                </a:solidFill>
              </a:rPr>
              <a:t>Application Assistance</a:t>
            </a:r>
          </a:p>
        </p:txBody>
      </p:sp>
    </p:spTree>
    <p:extLst>
      <p:ext uri="{BB962C8B-B14F-4D97-AF65-F5344CB8AC3E}">
        <p14:creationId xmlns:p14="http://schemas.microsoft.com/office/powerpoint/2010/main" val="2454373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bwMode="auto">
          <a:xfrm>
            <a:off x="609600" y="152400"/>
            <a:ext cx="8534400" cy="914400"/>
          </a:xfrm>
        </p:spPr>
        <p:txBody>
          <a:bodyPr wrap="square" lIns="91440" tIns="45720" rIns="91440" bIns="45720" numCol="1" anchorCtr="0" compatLnSpc="1">
            <a:prstTxWarp prst="textNoShape">
              <a:avLst/>
            </a:prstTxWarp>
            <a:normAutofit/>
          </a:bodyPr>
          <a:lstStyle/>
          <a:p>
            <a:pPr fontAlgn="auto">
              <a:spcAft>
                <a:spcPts val="0"/>
              </a:spcAft>
              <a:defRPr/>
            </a:pPr>
            <a:r>
              <a:rPr lang="en-US" sz="4400" dirty="0">
                <a:solidFill>
                  <a:schemeClr val="tx1"/>
                </a:solidFill>
                <a:effectLst>
                  <a:outerShdw blurRad="38100" dist="38100" dir="2700000" algn="tl">
                    <a:srgbClr val="000000">
                      <a:alpha val="43137"/>
                    </a:srgbClr>
                  </a:outerShdw>
                </a:effectLst>
              </a:rPr>
              <a:t>2026 Coordinated Grant Application</a:t>
            </a:r>
          </a:p>
        </p:txBody>
      </p:sp>
      <p:sp>
        <p:nvSpPr>
          <p:cNvPr id="4" name="Content Placeholder 2"/>
          <p:cNvSpPr txBox="1">
            <a:spLocks/>
          </p:cNvSpPr>
          <p:nvPr/>
        </p:nvSpPr>
        <p:spPr bwMode="auto">
          <a:xfrm>
            <a:off x="457200" y="1371600"/>
            <a:ext cx="8229600" cy="4754563"/>
          </a:xfrm>
          <a:prstGeom prst="rect">
            <a:avLst/>
          </a:prstGeom>
          <a:noFill/>
          <a:ln w="9525">
            <a:noFill/>
            <a:miter lim="800000"/>
            <a:headEnd/>
            <a:tailEnd/>
          </a:ln>
        </p:spPr>
        <p:txBody>
          <a:bodyPr/>
          <a:lstStyle/>
          <a:p>
            <a:pPr marL="800100" lvl="1" indent="-342900">
              <a:spcBef>
                <a:spcPct val="20000"/>
              </a:spcBef>
              <a:defRPr/>
            </a:pPr>
            <a:endParaRPr lang="en-US" sz="1600" dirty="0"/>
          </a:p>
          <a:p>
            <a:pPr marL="800100" lvl="1" indent="-342900">
              <a:spcBef>
                <a:spcPct val="20000"/>
              </a:spcBef>
              <a:defRPr/>
            </a:pPr>
            <a:endParaRPr lang="en-US" sz="1600" dirty="0"/>
          </a:p>
          <a:p>
            <a:pPr marL="342900" indent="-342900">
              <a:spcBef>
                <a:spcPct val="20000"/>
              </a:spcBef>
              <a:defRPr/>
            </a:pPr>
            <a:endParaRPr lang="en-US" sz="2800" kern="0" dirty="0">
              <a:latin typeface="+mn-lt"/>
              <a:cs typeface="+mn-cs"/>
            </a:endParaRPr>
          </a:p>
          <a:p>
            <a:pPr marL="342900" indent="-342900">
              <a:spcBef>
                <a:spcPct val="20000"/>
              </a:spcBef>
              <a:buFontTx/>
              <a:buChar char="•"/>
              <a:defRPr/>
            </a:pPr>
            <a:endParaRPr lang="en-US" sz="3200" kern="0" dirty="0">
              <a:latin typeface="+mn-lt"/>
              <a:cs typeface="+mn-cs"/>
            </a:endParaRPr>
          </a:p>
        </p:txBody>
      </p:sp>
      <p:sp>
        <p:nvSpPr>
          <p:cNvPr id="5" name="Content Placeholder 2"/>
          <p:cNvSpPr txBox="1">
            <a:spLocks/>
          </p:cNvSpPr>
          <p:nvPr/>
        </p:nvSpPr>
        <p:spPr bwMode="auto">
          <a:xfrm>
            <a:off x="762000" y="1356852"/>
            <a:ext cx="7620000" cy="5105400"/>
          </a:xfrm>
          <a:prstGeom prst="rect">
            <a:avLst/>
          </a:prstGeom>
          <a:noFill/>
          <a:ln w="9525">
            <a:noFill/>
            <a:miter lim="800000"/>
            <a:headEnd/>
            <a:tailEnd/>
          </a:ln>
        </p:spPr>
        <p:txBody>
          <a:bodyPr/>
          <a:lstStyle/>
          <a:p>
            <a:pPr marL="342900" indent="-342900">
              <a:spcBef>
                <a:spcPct val="20000"/>
              </a:spcBef>
              <a:defRPr/>
            </a:pPr>
            <a:r>
              <a:rPr lang="en-US" sz="2800" dirty="0">
                <a:solidFill>
                  <a:schemeClr val="tx2"/>
                </a:solidFill>
                <a:latin typeface="+mn-lt"/>
                <a:cs typeface="+mn-cs"/>
              </a:rPr>
              <a:t>If you need assistance…</a:t>
            </a:r>
          </a:p>
          <a:p>
            <a:pPr marL="342900" indent="-342900">
              <a:spcBef>
                <a:spcPct val="20000"/>
              </a:spcBef>
              <a:defRPr/>
            </a:pPr>
            <a:endParaRPr lang="en-US" b="1" u="sng" dirty="0"/>
          </a:p>
          <a:p>
            <a:pPr marL="342900" indent="-342900">
              <a:spcBef>
                <a:spcPct val="20000"/>
              </a:spcBef>
              <a:defRPr/>
            </a:pPr>
            <a:r>
              <a:rPr lang="en-US" sz="2000" b="1" u="sng" dirty="0">
                <a:latin typeface="+mn-lt"/>
              </a:rPr>
              <a:t>Technical Assistance</a:t>
            </a:r>
            <a:r>
              <a:rPr lang="en-US" sz="2000" dirty="0">
                <a:latin typeface="+mn-lt"/>
              </a:rPr>
              <a:t>: </a:t>
            </a:r>
            <a:r>
              <a:rPr lang="en-US" sz="2000" b="1" dirty="0">
                <a:latin typeface="+mn-lt"/>
              </a:rPr>
              <a:t>Survey Monkey Apply</a:t>
            </a:r>
          </a:p>
          <a:p>
            <a:pPr marL="342900" indent="-342900">
              <a:spcBef>
                <a:spcPct val="20000"/>
              </a:spcBef>
              <a:defRPr/>
            </a:pPr>
            <a:r>
              <a:rPr lang="en-US" sz="2000" dirty="0"/>
              <a:t>	</a:t>
            </a:r>
            <a:r>
              <a:rPr lang="en-US" sz="2000" dirty="0">
                <a:latin typeface="+mn-lt"/>
              </a:rPr>
              <a:t>For technical assistance for trouble with the site, or other website related issues. Click on the icon            in the upper right-hand corner and click on one of the options</a:t>
            </a:r>
            <a:endParaRPr lang="en-US" sz="2000" b="1" dirty="0">
              <a:solidFill>
                <a:srgbClr val="0000FF"/>
              </a:solidFill>
              <a:latin typeface="+mn-lt"/>
            </a:endParaRPr>
          </a:p>
          <a:p>
            <a:pPr marL="342900" indent="-342900">
              <a:spcBef>
                <a:spcPct val="20000"/>
              </a:spcBef>
              <a:defRPr/>
            </a:pPr>
            <a:endParaRPr lang="en-US" sz="2000" dirty="0"/>
          </a:p>
          <a:p>
            <a:pPr marL="342900" indent="-342900">
              <a:spcBef>
                <a:spcPct val="20000"/>
              </a:spcBef>
              <a:defRPr/>
            </a:pPr>
            <a:r>
              <a:rPr lang="en-US" sz="2000" b="1" u="sng" dirty="0">
                <a:latin typeface="+mn-lt"/>
              </a:rPr>
              <a:t>Application Assistance</a:t>
            </a:r>
            <a:r>
              <a:rPr lang="en-US" sz="2000" dirty="0">
                <a:latin typeface="+mn-lt"/>
              </a:rPr>
              <a:t>: </a:t>
            </a:r>
            <a:r>
              <a:rPr lang="en-US" sz="2000" b="1" dirty="0">
                <a:latin typeface="+mn-lt"/>
              </a:rPr>
              <a:t>Coordinated Grant Staff</a:t>
            </a:r>
          </a:p>
          <a:p>
            <a:pPr marL="342900" indent="-342900">
              <a:spcBef>
                <a:spcPct val="20000"/>
              </a:spcBef>
              <a:defRPr/>
            </a:pPr>
            <a:r>
              <a:rPr lang="en-US" sz="2000" dirty="0">
                <a:latin typeface="+mn-lt"/>
              </a:rPr>
              <a:t>	If you don’t understand what the application is requesting, how the forms or attachments work, whether your project is eligible, or any other issues related to agency or project information, contact CGA Staff.</a:t>
            </a:r>
          </a:p>
          <a:p>
            <a:pPr marL="342900" indent="-342900">
              <a:spcBef>
                <a:spcPct val="20000"/>
              </a:spcBef>
              <a:defRPr/>
            </a:pPr>
            <a:endParaRPr lang="en-US" sz="1600" b="1" u="sng" dirty="0"/>
          </a:p>
          <a:p>
            <a:pPr marL="342900" indent="-342900">
              <a:spcBef>
                <a:spcPct val="20000"/>
              </a:spcBef>
              <a:defRPr/>
            </a:pPr>
            <a:endParaRPr lang="en-US" sz="1600" dirty="0"/>
          </a:p>
          <a:p>
            <a:pPr marL="342900" indent="-342900">
              <a:spcBef>
                <a:spcPct val="20000"/>
              </a:spcBef>
              <a:defRPr/>
            </a:pPr>
            <a:endParaRPr lang="en-US" sz="1600" dirty="0"/>
          </a:p>
          <a:p>
            <a:pPr marL="342900" indent="-342900">
              <a:spcBef>
                <a:spcPct val="20000"/>
              </a:spcBef>
              <a:defRPr/>
            </a:pPr>
            <a:endParaRPr lang="en-US" sz="1600" dirty="0"/>
          </a:p>
          <a:p>
            <a:pPr marL="342900" indent="-342900">
              <a:spcBef>
                <a:spcPct val="20000"/>
              </a:spcBef>
              <a:defRPr/>
            </a:pPr>
            <a:endParaRPr lang="en-US" sz="3200" kern="0" dirty="0">
              <a:latin typeface="+mn-lt"/>
              <a:cs typeface="+mn-cs"/>
            </a:endParaRPr>
          </a:p>
        </p:txBody>
      </p:sp>
      <p:pic>
        <p:nvPicPr>
          <p:cNvPr id="3" name="Picture 2">
            <a:extLst>
              <a:ext uri="{FF2B5EF4-FFF2-40B4-BE49-F238E27FC236}">
                <a16:creationId xmlns:a16="http://schemas.microsoft.com/office/drawing/2014/main" id="{6B09D640-0C55-7DC7-68D4-3450F561E53A}"/>
              </a:ext>
            </a:extLst>
          </p:cNvPr>
          <p:cNvPicPr>
            <a:picLocks noChangeAspect="1"/>
          </p:cNvPicPr>
          <p:nvPr/>
        </p:nvPicPr>
        <p:blipFill>
          <a:blip r:embed="rId2"/>
          <a:stretch>
            <a:fillRect/>
          </a:stretch>
        </p:blipFill>
        <p:spPr>
          <a:xfrm>
            <a:off x="4495801" y="2895600"/>
            <a:ext cx="457200" cy="31781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676400"/>
            <a:ext cx="7620000" cy="2667000"/>
          </a:xfrm>
        </p:spPr>
        <p:txBody>
          <a:bodyPr/>
          <a:lstStyle/>
          <a:p>
            <a:pPr fontAlgn="auto">
              <a:spcAft>
                <a:spcPts val="0"/>
              </a:spcAft>
              <a:defRPr/>
            </a:pPr>
            <a:r>
              <a:rPr lang="en-US" sz="7200" dirty="0">
                <a:solidFill>
                  <a:schemeClr val="tx2">
                    <a:satMod val="130000"/>
                  </a:schemeClr>
                </a:solidFill>
              </a:rPr>
              <a:t>Review </a:t>
            </a:r>
            <a:r>
              <a:rPr lang="en-US" dirty="0">
                <a:solidFill>
                  <a:schemeClr val="tx2">
                    <a:satMod val="130000"/>
                  </a:schemeClr>
                </a:solidFill>
              </a:rPr>
              <a:t>and Awards Process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D38B3E39-3D0C-4702-AAFA-FA218364B416}"/>
              </a:ext>
            </a:extLst>
          </p:cNvPr>
          <p:cNvSpPr txBox="1">
            <a:spLocks/>
          </p:cNvSpPr>
          <p:nvPr/>
        </p:nvSpPr>
        <p:spPr>
          <a:xfrm>
            <a:off x="457200" y="228600"/>
            <a:ext cx="7620000" cy="1371600"/>
          </a:xfrm>
          <a:prstGeom prst="rect">
            <a:avLst/>
          </a:prstGeom>
        </p:spPr>
        <p:txBody>
          <a:bodyP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pPr fontAlgn="auto">
              <a:spcAft>
                <a:spcPts val="0"/>
              </a:spcAft>
              <a:defRPr/>
            </a:pPr>
            <a:r>
              <a:rPr lang="en-US" sz="4800" dirty="0">
                <a:solidFill>
                  <a:schemeClr val="tx2">
                    <a:satMod val="13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Overview of 2026 Coordinated Grant Application Process</a:t>
            </a:r>
          </a:p>
        </p:txBody>
      </p:sp>
      <p:sp>
        <p:nvSpPr>
          <p:cNvPr id="2" name="TextBox 1">
            <a:extLst>
              <a:ext uri="{FF2B5EF4-FFF2-40B4-BE49-F238E27FC236}">
                <a16:creationId xmlns:a16="http://schemas.microsoft.com/office/drawing/2014/main" id="{30523B20-C501-42FC-AADD-487C528332EA}"/>
              </a:ext>
            </a:extLst>
          </p:cNvPr>
          <p:cNvSpPr txBox="1"/>
          <p:nvPr/>
        </p:nvSpPr>
        <p:spPr>
          <a:xfrm>
            <a:off x="470647" y="1867229"/>
            <a:ext cx="7848600" cy="6955750"/>
          </a:xfrm>
          <a:prstGeom prst="rect">
            <a:avLst/>
          </a:prstGeom>
          <a:noFill/>
        </p:spPr>
        <p:txBody>
          <a:bodyPr wrap="square" rtlCol="0">
            <a:spAutoFit/>
          </a:bodyPr>
          <a:lstStyle/>
          <a:p>
            <a:r>
              <a:rPr lang="en-US" sz="2400" b="1" dirty="0">
                <a:latin typeface="+mn-lt"/>
              </a:rPr>
              <a:t>How we coordinate:</a:t>
            </a:r>
            <a:br>
              <a:rPr lang="en-US" sz="2400" b="1" dirty="0">
                <a:latin typeface="+mn-lt"/>
              </a:rPr>
            </a:br>
            <a:endParaRPr lang="en-US" sz="2400" b="1" dirty="0">
              <a:latin typeface="+mn-lt"/>
            </a:endParaRPr>
          </a:p>
          <a:p>
            <a:pPr marL="285750" indent="-285750">
              <a:buFont typeface="Arial" panose="020B0604020202020204" pitchFamily="34" charset="0"/>
              <a:buChar char="•"/>
            </a:pPr>
            <a:r>
              <a:rPr lang="en-US" sz="2400" dirty="0">
                <a:latin typeface="+mn-lt"/>
              </a:rPr>
              <a:t>Preapplications are reviewed by the entire CGAP Team to determine eligible funding for applicants</a:t>
            </a:r>
          </a:p>
          <a:p>
            <a:pPr marL="285750" indent="-285750">
              <a:buFont typeface="Arial" panose="020B0604020202020204" pitchFamily="34" charset="0"/>
              <a:buChar char="•"/>
            </a:pPr>
            <a:r>
              <a:rPr lang="en-US" sz="2400" dirty="0">
                <a:latin typeface="+mn-lt"/>
              </a:rPr>
              <a:t>Same online Application Platform for all applications through SurveyMonkey Apply</a:t>
            </a:r>
          </a:p>
          <a:p>
            <a:pPr marL="1200150" lvl="2" indent="-285750">
              <a:buFont typeface="Arial" panose="020B0604020202020204" pitchFamily="34" charset="0"/>
              <a:buChar char="•"/>
            </a:pPr>
            <a:r>
              <a:rPr lang="en-US" sz="2400" dirty="0">
                <a:latin typeface="+mn-lt"/>
              </a:rPr>
              <a:t>Applicants have access to all their applications in a single place, across multiple funding sources</a:t>
            </a:r>
          </a:p>
          <a:p>
            <a:pPr marL="285750" indent="-285750">
              <a:buFont typeface="Arial" panose="020B0604020202020204" pitchFamily="34" charset="0"/>
              <a:buChar char="•"/>
            </a:pPr>
            <a:r>
              <a:rPr lang="en-US" sz="2400" dirty="0">
                <a:latin typeface="+mn-lt"/>
              </a:rPr>
              <a:t>We share access to the Organizational portion of the application, so applicants only have to submit that information once</a:t>
            </a:r>
          </a:p>
          <a:p>
            <a:pPr marL="1200150" lvl="2" indent="-285750">
              <a:buFont typeface="Arial" panose="020B0604020202020204" pitchFamily="34" charset="0"/>
              <a:buChar char="•"/>
            </a:pPr>
            <a:endParaRPr lang="en-US" sz="2400" dirty="0">
              <a:latin typeface="+mn-lt"/>
            </a:endParaRPr>
          </a:p>
          <a:p>
            <a:pPr marL="285750" indent="-285750">
              <a:buFont typeface="Arial" panose="020B0604020202020204" pitchFamily="34" charset="0"/>
              <a:buChar char="•"/>
            </a:pPr>
            <a:endParaRPr lang="en-US" sz="2400" dirty="0">
              <a:latin typeface="+mn-lt"/>
            </a:endParaRPr>
          </a:p>
          <a:p>
            <a:pPr marL="285750" indent="-285750">
              <a:buFont typeface="Arial" panose="020B0604020202020204" pitchFamily="34" charset="0"/>
              <a:buChar char="•"/>
            </a:pPr>
            <a:endParaRPr lang="en-US" sz="2400" dirty="0">
              <a:latin typeface="+mn-lt"/>
            </a:endParaRPr>
          </a:p>
          <a:p>
            <a:endParaRPr lang="en-US" sz="2400" dirty="0">
              <a:latin typeface="+mn-lt"/>
            </a:endParaRPr>
          </a:p>
          <a:p>
            <a:pPr lvl="1"/>
            <a:endParaRPr lang="en-US" sz="2400" dirty="0">
              <a:latin typeface="+mn-lt"/>
            </a:endParaRPr>
          </a:p>
          <a:p>
            <a:pPr lvl="1"/>
            <a:endParaRPr lang="en-US" sz="2400" dirty="0">
              <a:latin typeface="+mn-lt"/>
            </a:endParaRPr>
          </a:p>
          <a:p>
            <a:pPr marL="457200"/>
            <a:endParaRPr lang="en-US" sz="2000" dirty="0">
              <a:latin typeface="+mn-lt"/>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795379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685800" y="228600"/>
            <a:ext cx="7499350" cy="868363"/>
          </a:xfrm>
        </p:spPr>
        <p:txBody>
          <a:bodyPr>
            <a:normAutofit/>
          </a:bodyPr>
          <a:lstStyle/>
          <a:p>
            <a:pPr fontAlgn="auto">
              <a:spcAft>
                <a:spcPts val="0"/>
              </a:spcAft>
              <a:defRPr/>
            </a:pPr>
            <a:r>
              <a:rPr lang="en-US" sz="4400" dirty="0">
                <a:solidFill>
                  <a:schemeClr val="tx1"/>
                </a:solidFill>
                <a:effectLst>
                  <a:outerShdw blurRad="38100" dist="38100" dir="2700000" algn="tl">
                    <a:srgbClr val="000000">
                      <a:alpha val="43137"/>
                    </a:srgbClr>
                  </a:outerShdw>
                </a:effectLst>
              </a:rPr>
              <a:t>Review &amp; Award Process</a:t>
            </a:r>
            <a:endParaRPr lang="en-US" sz="4400" dirty="0">
              <a:solidFill>
                <a:schemeClr val="tx2">
                  <a:satMod val="130000"/>
                </a:schemeClr>
              </a:solidFill>
              <a:effectLst>
                <a:outerShdw blurRad="38100" dist="38100" dir="2700000" algn="tl">
                  <a:srgbClr val="000000">
                    <a:alpha val="43137"/>
                  </a:srgbClr>
                </a:outerShdw>
              </a:effectLst>
            </a:endParaRPr>
          </a:p>
        </p:txBody>
      </p:sp>
      <p:sp>
        <p:nvSpPr>
          <p:cNvPr id="59395" name="Content Placeholder 2"/>
          <p:cNvSpPr>
            <a:spLocks noGrp="1"/>
          </p:cNvSpPr>
          <p:nvPr>
            <p:ph idx="4294967295"/>
          </p:nvPr>
        </p:nvSpPr>
        <p:spPr>
          <a:xfrm>
            <a:off x="685800" y="1096963"/>
            <a:ext cx="7772400" cy="5181600"/>
          </a:xfrm>
        </p:spPr>
        <p:txBody>
          <a:bodyPr>
            <a:normAutofit lnSpcReduction="10000"/>
          </a:bodyPr>
          <a:lstStyle/>
          <a:p>
            <a:pPr>
              <a:lnSpc>
                <a:spcPct val="90000"/>
              </a:lnSpc>
              <a:spcAft>
                <a:spcPts val="600"/>
              </a:spcAft>
              <a:buFontTx/>
              <a:buNone/>
            </a:pPr>
            <a:r>
              <a:rPr lang="en-US" altLang="en-US" sz="2400" b="1" dirty="0"/>
              <a:t>Part 1: Risk Assessment &amp; Eligibility Review</a:t>
            </a:r>
          </a:p>
          <a:p>
            <a:pPr lvl="1">
              <a:spcAft>
                <a:spcPts val="600"/>
              </a:spcAft>
              <a:buFont typeface="Arial" panose="020B0604020202020204" pitchFamily="34" charset="0"/>
              <a:buChar char="•"/>
            </a:pPr>
            <a:r>
              <a:rPr lang="en-US" altLang="en-US" sz="2200" dirty="0"/>
              <a:t>Staff will review all applications submitted for organization and program eligibility</a:t>
            </a:r>
            <a:endParaRPr lang="en-US" altLang="en-US" sz="2400" b="1" dirty="0"/>
          </a:p>
          <a:p>
            <a:pPr marL="0" indent="0">
              <a:spcAft>
                <a:spcPts val="600"/>
              </a:spcAft>
              <a:buNone/>
            </a:pPr>
            <a:r>
              <a:rPr lang="en-US" altLang="en-US" sz="2400" b="1" dirty="0"/>
              <a:t>Part 2:</a:t>
            </a:r>
            <a:r>
              <a:rPr lang="en-US" sz="2400" b="1" dirty="0">
                <a:latin typeface="Calibri" panose="020F0502020204030204" pitchFamily="34" charset="0"/>
                <a:cs typeface="Arial" pitchFamily="34" charset="0"/>
              </a:rPr>
              <a:t> Eligible Applications Reviewed &amp; Scored by Community Advisory Committee</a:t>
            </a:r>
            <a:endParaRPr lang="en-US" altLang="en-US" sz="2400" b="1" dirty="0"/>
          </a:p>
          <a:p>
            <a:pPr marL="800100" lvl="2" indent="-342900">
              <a:lnSpc>
                <a:spcPct val="90000"/>
              </a:lnSpc>
              <a:spcBef>
                <a:spcPts val="1200"/>
              </a:spcBef>
              <a:spcAft>
                <a:spcPts val="600"/>
              </a:spcAft>
              <a:buSzPct val="100000"/>
              <a:buFont typeface="Arial" panose="020B0604020202020204" pitchFamily="34" charset="0"/>
              <a:buChar char="•"/>
              <a:defRPr/>
            </a:pPr>
            <a:r>
              <a:rPr lang="en-US" sz="1600" b="1" dirty="0">
                <a:latin typeface="+mn-lt"/>
                <a:cs typeface="+mn-cs"/>
              </a:rPr>
              <a:t>Overall Project Description </a:t>
            </a:r>
          </a:p>
          <a:p>
            <a:pPr marL="800100" lvl="2" indent="-342900">
              <a:lnSpc>
                <a:spcPct val="90000"/>
              </a:lnSpc>
              <a:spcBef>
                <a:spcPts val="1200"/>
              </a:spcBef>
              <a:spcAft>
                <a:spcPts val="600"/>
              </a:spcAft>
              <a:buSzPct val="100000"/>
              <a:buFont typeface="Arial" panose="020B0604020202020204" pitchFamily="34" charset="0"/>
              <a:buChar char="•"/>
              <a:defRPr/>
            </a:pPr>
            <a:r>
              <a:rPr lang="en-US" sz="1600" b="1" dirty="0">
                <a:latin typeface="+mn-lt"/>
                <a:cs typeface="+mn-cs"/>
              </a:rPr>
              <a:t>Timeline – readiness to proceed</a:t>
            </a:r>
          </a:p>
          <a:p>
            <a:pPr marL="800100" lvl="2" indent="-342900">
              <a:lnSpc>
                <a:spcPct val="90000"/>
              </a:lnSpc>
              <a:spcBef>
                <a:spcPts val="1200"/>
              </a:spcBef>
              <a:spcAft>
                <a:spcPts val="600"/>
              </a:spcAft>
              <a:buSzPct val="100000"/>
              <a:buFont typeface="Arial" panose="020B0604020202020204" pitchFamily="34" charset="0"/>
              <a:buChar char="•"/>
              <a:defRPr/>
            </a:pPr>
            <a:r>
              <a:rPr lang="en-US" sz="1600" b="1" dirty="0"/>
              <a:t>Project Management Experience</a:t>
            </a:r>
            <a:endParaRPr lang="en-US" sz="1600" b="1" dirty="0">
              <a:latin typeface="+mn-lt"/>
              <a:cs typeface="+mn-cs"/>
            </a:endParaRPr>
          </a:p>
          <a:p>
            <a:pPr marL="800100" lvl="2" indent="-342900">
              <a:lnSpc>
                <a:spcPct val="90000"/>
              </a:lnSpc>
              <a:spcBef>
                <a:spcPts val="1200"/>
              </a:spcBef>
              <a:spcAft>
                <a:spcPts val="600"/>
              </a:spcAft>
              <a:buSzPct val="100000"/>
              <a:buFont typeface="Arial" panose="020B0604020202020204" pitchFamily="34" charset="0"/>
              <a:buChar char="•"/>
              <a:defRPr/>
            </a:pPr>
            <a:r>
              <a:rPr lang="en-US" sz="1600" b="1" dirty="0">
                <a:latin typeface="+mn-lt"/>
                <a:cs typeface="+mn-cs"/>
              </a:rPr>
              <a:t>Need and Population Served</a:t>
            </a:r>
          </a:p>
          <a:p>
            <a:pPr marL="800100" lvl="2" indent="-342900">
              <a:lnSpc>
                <a:spcPct val="90000"/>
              </a:lnSpc>
              <a:spcBef>
                <a:spcPts val="1200"/>
              </a:spcBef>
              <a:spcAft>
                <a:spcPts val="600"/>
              </a:spcAft>
              <a:buSzPct val="100000"/>
              <a:buFont typeface="Arial" panose="020B0604020202020204" pitchFamily="34" charset="0"/>
              <a:buChar char="•"/>
              <a:defRPr/>
            </a:pPr>
            <a:r>
              <a:rPr lang="en-US" sz="1600" b="1" dirty="0">
                <a:latin typeface="+mn-lt"/>
                <a:cs typeface="+mn-cs"/>
              </a:rPr>
              <a:t>Project Financial Feasibility</a:t>
            </a:r>
          </a:p>
          <a:p>
            <a:pPr marL="800100" lvl="2" indent="-342900">
              <a:lnSpc>
                <a:spcPct val="90000"/>
              </a:lnSpc>
              <a:spcBef>
                <a:spcPts val="1200"/>
              </a:spcBef>
              <a:spcAft>
                <a:spcPts val="600"/>
              </a:spcAft>
              <a:buSzPct val="100000"/>
              <a:buFont typeface="Arial" panose="020B0604020202020204" pitchFamily="34" charset="0"/>
              <a:buChar char="•"/>
              <a:defRPr/>
            </a:pPr>
            <a:r>
              <a:rPr lang="en-US" sz="1600" b="1" dirty="0"/>
              <a:t>Impact</a:t>
            </a:r>
          </a:p>
          <a:p>
            <a:pPr marL="800100" lvl="2" indent="-342900">
              <a:lnSpc>
                <a:spcPct val="90000"/>
              </a:lnSpc>
              <a:spcBef>
                <a:spcPts val="1200"/>
              </a:spcBef>
              <a:spcAft>
                <a:spcPts val="600"/>
              </a:spcAft>
              <a:buSzPct val="100000"/>
              <a:buFont typeface="Arial" panose="020B0604020202020204" pitchFamily="34" charset="0"/>
              <a:buChar char="•"/>
              <a:defRPr/>
            </a:pPr>
            <a:r>
              <a:rPr lang="en-US" sz="1600" b="1" dirty="0"/>
              <a:t>Alignment to the Strategic Plan</a:t>
            </a:r>
            <a:endParaRPr lang="en-US" sz="1600" b="1" dirty="0">
              <a:latin typeface="+mn-lt"/>
              <a:cs typeface="+mn-cs"/>
            </a:endParaRPr>
          </a:p>
          <a:p>
            <a:pPr marL="0" indent="0">
              <a:lnSpc>
                <a:spcPct val="90000"/>
              </a:lnSpc>
              <a:spcAft>
                <a:spcPts val="600"/>
              </a:spcAft>
              <a:buNone/>
            </a:pPr>
            <a:endParaRPr lang="en-US" altLang="en-US"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bwMode="auto">
          <a:xfrm>
            <a:off x="893618" y="381000"/>
            <a:ext cx="7499350"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a:defRPr/>
            </a:pPr>
            <a:r>
              <a:rPr lang="en-US" altLang="en-US" sz="4400" dirty="0">
                <a:ln w="12700">
                  <a:solidFill>
                    <a:schemeClr val="tx2"/>
                  </a:solidFill>
                </a:ln>
                <a:solidFill>
                  <a:schemeClr val="tx1"/>
                </a:solidFill>
                <a:effectLst>
                  <a:outerShdw blurRad="38100" dist="38100" dir="2700000" algn="tl">
                    <a:srgbClr val="000000">
                      <a:alpha val="43137"/>
                    </a:srgbClr>
                  </a:outerShdw>
                </a:effectLst>
              </a:rPr>
              <a:t>Review and Award Process</a:t>
            </a:r>
          </a:p>
        </p:txBody>
      </p:sp>
      <p:sp>
        <p:nvSpPr>
          <p:cNvPr id="61443" name="Rectangle 4"/>
          <p:cNvSpPr>
            <a:spLocks noGrp="1" noChangeArrowheads="1"/>
          </p:cNvSpPr>
          <p:nvPr>
            <p:ph idx="4294967295"/>
          </p:nvPr>
        </p:nvSpPr>
        <p:spPr>
          <a:xfrm>
            <a:off x="914400" y="1447800"/>
            <a:ext cx="7499350" cy="4800600"/>
          </a:xfrm>
        </p:spPr>
        <p:txBody>
          <a:bodyPr>
            <a:normAutofit/>
          </a:bodyPr>
          <a:lstStyle/>
          <a:p>
            <a:pPr marL="299720" lvl="1" indent="0" fontAlgn="base">
              <a:spcBef>
                <a:spcPts val="600"/>
              </a:spcBef>
              <a:spcAft>
                <a:spcPct val="0"/>
              </a:spcAft>
              <a:buSzPct val="80000"/>
              <a:buNone/>
              <a:defRPr/>
            </a:pPr>
            <a:r>
              <a:rPr lang="en-US" altLang="en-US" sz="2200" u="sng" dirty="0"/>
              <a:t>MHCDTC Funding</a:t>
            </a:r>
            <a:r>
              <a:rPr lang="en-US" altLang="en-US" sz="2200" dirty="0"/>
              <a:t>:</a:t>
            </a:r>
          </a:p>
          <a:p>
            <a:pPr marL="299720" lvl="1" indent="0" fontAlgn="base">
              <a:spcBef>
                <a:spcPts val="600"/>
              </a:spcBef>
              <a:spcAft>
                <a:spcPct val="0"/>
              </a:spcAft>
              <a:buSzPct val="80000"/>
              <a:buNone/>
              <a:defRPr/>
            </a:pPr>
            <a:endParaRPr lang="en-US" altLang="en-US" sz="2200" dirty="0"/>
          </a:p>
          <a:p>
            <a:pPr marL="765175" lvl="2" indent="-282575" fontAlgn="base">
              <a:spcBef>
                <a:spcPts val="600"/>
              </a:spcBef>
              <a:spcAft>
                <a:spcPct val="0"/>
              </a:spcAft>
              <a:buSzPct val="80000"/>
              <a:buFont typeface="Wingdings 2" pitchFamily="18" charset="2"/>
              <a:buChar char=""/>
              <a:defRPr/>
            </a:pPr>
            <a:r>
              <a:rPr lang="en-US" altLang="en-US" sz="2200" dirty="0"/>
              <a:t>The CAC will review applications in July</a:t>
            </a:r>
          </a:p>
          <a:p>
            <a:pPr marL="765175" lvl="2" indent="-282575" fontAlgn="base">
              <a:spcBef>
                <a:spcPts val="600"/>
              </a:spcBef>
              <a:spcAft>
                <a:spcPct val="0"/>
              </a:spcAft>
              <a:buSzPct val="80000"/>
              <a:buFont typeface="Wingdings 2" pitchFamily="18" charset="2"/>
              <a:buChar char=""/>
              <a:defRPr/>
            </a:pPr>
            <a:r>
              <a:rPr lang="en-US" altLang="en-US" sz="2200" dirty="0"/>
              <a:t>Potential Questions may come from reviewers, the Citizen Advisory Committee (CAC) during the month of July.</a:t>
            </a:r>
          </a:p>
          <a:p>
            <a:pPr marL="765175" lvl="2" indent="-282575" fontAlgn="base">
              <a:spcBef>
                <a:spcPts val="600"/>
              </a:spcBef>
              <a:spcAft>
                <a:spcPct val="0"/>
              </a:spcAft>
              <a:buClr>
                <a:schemeClr val="accent1"/>
              </a:buClr>
              <a:buSzPct val="80000"/>
              <a:buFont typeface="Wingdings 2" pitchFamily="18" charset="2"/>
              <a:buChar char=""/>
              <a:defRPr/>
            </a:pPr>
            <a:r>
              <a:rPr lang="en-US" altLang="en-US" sz="2200" dirty="0"/>
              <a:t>Online submission of responses to CAC questions are due July 31</a:t>
            </a:r>
            <a:r>
              <a:rPr lang="en-US" altLang="en-US" sz="2200" baseline="30000" dirty="0"/>
              <a:t>st</a:t>
            </a:r>
            <a:r>
              <a:rPr lang="en-US" altLang="en-US" sz="2200" dirty="0"/>
              <a:t> by 3pm</a:t>
            </a:r>
          </a:p>
          <a:p>
            <a:pPr marL="765175" lvl="2" indent="-282575" fontAlgn="base">
              <a:spcBef>
                <a:spcPts val="600"/>
              </a:spcBef>
              <a:spcAft>
                <a:spcPct val="0"/>
              </a:spcAft>
              <a:buClr>
                <a:schemeClr val="accent1"/>
              </a:buClr>
              <a:buSzPct val="80000"/>
              <a:buFont typeface="Wingdings 2" pitchFamily="18" charset="2"/>
              <a:buChar char=""/>
              <a:defRPr/>
            </a:pPr>
            <a:r>
              <a:rPr lang="en-US" altLang="en-US" sz="2200" dirty="0"/>
              <a:t>The CAC discusses projects &amp; recommends project funding at Executive Sessions on August 4</a:t>
            </a:r>
            <a:r>
              <a:rPr lang="en-US" altLang="en-US" sz="2200" baseline="30000" dirty="0"/>
              <a:t>th</a:t>
            </a:r>
            <a:r>
              <a:rPr lang="en-US" altLang="en-US" sz="2200" dirty="0"/>
              <a:t> and 5</a:t>
            </a:r>
            <a:r>
              <a:rPr lang="en-US" altLang="en-US" sz="2200" baseline="30000" dirty="0"/>
              <a:t>th</a:t>
            </a:r>
            <a:r>
              <a:rPr lang="en-US" altLang="en-US" sz="2200" dirty="0"/>
              <a:t> </a:t>
            </a:r>
          </a:p>
          <a:p>
            <a:pPr marL="765175" lvl="2" indent="-282575" fontAlgn="base">
              <a:spcBef>
                <a:spcPts val="600"/>
              </a:spcBef>
              <a:spcAft>
                <a:spcPct val="0"/>
              </a:spcAft>
              <a:buClr>
                <a:schemeClr val="accent1"/>
              </a:buClr>
              <a:buSzPct val="80000"/>
              <a:buFont typeface="Wingdings 2" pitchFamily="18" charset="2"/>
              <a:buChar char=""/>
              <a:defRPr/>
            </a:pPr>
            <a:r>
              <a:rPr lang="en-US" altLang="en-US" sz="2200" dirty="0"/>
              <a:t>Open CAC Business Meeting on August 6</a:t>
            </a:r>
            <a:r>
              <a:rPr lang="en-US" altLang="en-US" sz="2200" baseline="30000" dirty="0"/>
              <a:t>th</a:t>
            </a:r>
            <a:r>
              <a:rPr lang="en-US" altLang="en-US" sz="2200" dirty="0"/>
              <a:t> to announce recommendations at 5:00 p.m.</a:t>
            </a:r>
          </a:p>
          <a:p>
            <a:pPr marL="765175" lvl="2" indent="-282575" fontAlgn="base">
              <a:spcBef>
                <a:spcPts val="600"/>
              </a:spcBef>
              <a:spcAft>
                <a:spcPct val="0"/>
              </a:spcAft>
              <a:buClr>
                <a:schemeClr val="accent1"/>
              </a:buClr>
              <a:buSzPct val="80000"/>
              <a:buFont typeface="Wingdings 2" pitchFamily="18" charset="2"/>
              <a:buChar char=""/>
              <a:defRPr/>
            </a:pPr>
            <a:r>
              <a:rPr lang="en-US" altLang="en-US" sz="2200" dirty="0"/>
              <a:t>Recommendations go before the Board of County Commissioner for final approval on August 25</a:t>
            </a:r>
            <a:r>
              <a:rPr lang="en-US" altLang="en-US" sz="2200" baseline="30000" dirty="0"/>
              <a:t>th</a:t>
            </a:r>
            <a:r>
              <a:rPr lang="en-US" altLang="en-US" sz="2200" dirty="0"/>
              <a:t> </a:t>
            </a:r>
          </a:p>
          <a:p>
            <a:pPr marL="765175" lvl="2" indent="-282575" fontAlgn="base">
              <a:spcBef>
                <a:spcPts val="600"/>
              </a:spcBef>
              <a:spcAft>
                <a:spcPct val="0"/>
              </a:spcAft>
              <a:buClr>
                <a:schemeClr val="accent1"/>
              </a:buClr>
              <a:buSzPct val="80000"/>
              <a:buFont typeface="Wingdings 2" pitchFamily="18" charset="2"/>
              <a:buChar char=""/>
              <a:defRPr/>
            </a:pPr>
            <a:endParaRPr lang="en-US" altLang="en-US" sz="2200" dirty="0"/>
          </a:p>
          <a:p>
            <a:endParaRPr lang="en-US" altLang="en-US" dirty="0"/>
          </a:p>
        </p:txBody>
      </p:sp>
    </p:spTree>
    <p:extLst>
      <p:ext uri="{BB962C8B-B14F-4D97-AF65-F5344CB8AC3E}">
        <p14:creationId xmlns:p14="http://schemas.microsoft.com/office/powerpoint/2010/main" val="13337922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satMod val="130000"/>
                  </a:schemeClr>
                </a:solidFill>
              </a:rPr>
              <a:t>Assistance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bwMode="auto">
          <a:xfrm>
            <a:off x="685800" y="228600"/>
            <a:ext cx="7499350" cy="914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fontAlgn="auto">
              <a:spcAft>
                <a:spcPts val="0"/>
              </a:spcAft>
              <a:defRPr/>
            </a:pPr>
            <a:r>
              <a:rPr lang="en-US" altLang="en-US" sz="4400" dirty="0">
                <a:solidFill>
                  <a:schemeClr val="tx1"/>
                </a:solidFill>
                <a:effectLst>
                  <a:outerShdw blurRad="38100" dist="38100" dir="2700000" algn="tl">
                    <a:srgbClr val="000000">
                      <a:alpha val="43137"/>
                    </a:srgbClr>
                  </a:outerShdw>
                </a:effectLst>
              </a:rPr>
              <a:t>Getting Help</a:t>
            </a:r>
          </a:p>
        </p:txBody>
      </p:sp>
      <p:graphicFrame>
        <p:nvGraphicFramePr>
          <p:cNvPr id="2" name="Table 2">
            <a:extLst>
              <a:ext uri="{FF2B5EF4-FFF2-40B4-BE49-F238E27FC236}">
                <a16:creationId xmlns:a16="http://schemas.microsoft.com/office/drawing/2014/main" id="{6B5F34AC-55CD-B747-9000-26D1093CE7E5}"/>
              </a:ext>
            </a:extLst>
          </p:cNvPr>
          <p:cNvGraphicFramePr>
            <a:graphicFrameLocks noGrp="1"/>
          </p:cNvGraphicFramePr>
          <p:nvPr>
            <p:ph idx="4294967295"/>
            <p:extLst>
              <p:ext uri="{D42A27DB-BD31-4B8C-83A1-F6EECF244321}">
                <p14:modId xmlns:p14="http://schemas.microsoft.com/office/powerpoint/2010/main" val="1430264393"/>
              </p:ext>
            </p:extLst>
          </p:nvPr>
        </p:nvGraphicFramePr>
        <p:xfrm>
          <a:off x="822325" y="1846262"/>
          <a:ext cx="7543800" cy="3716337"/>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2955113951"/>
                    </a:ext>
                  </a:extLst>
                </a:gridCol>
                <a:gridCol w="3771900">
                  <a:extLst>
                    <a:ext uri="{9D8B030D-6E8A-4147-A177-3AD203B41FA5}">
                      <a16:colId xmlns:a16="http://schemas.microsoft.com/office/drawing/2014/main" val="59165271"/>
                    </a:ext>
                  </a:extLst>
                </a:gridCol>
              </a:tblGrid>
              <a:tr h="3716337">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2464033607"/>
                  </a:ext>
                </a:extLst>
              </a:tr>
            </a:tbl>
          </a:graphicData>
        </a:graphic>
      </p:graphicFrame>
      <p:sp>
        <p:nvSpPr>
          <p:cNvPr id="3" name="TextBox 2">
            <a:extLst>
              <a:ext uri="{FF2B5EF4-FFF2-40B4-BE49-F238E27FC236}">
                <a16:creationId xmlns:a16="http://schemas.microsoft.com/office/drawing/2014/main" id="{E3AF3923-3677-BAF9-2000-E4419F006937}"/>
              </a:ext>
            </a:extLst>
          </p:cNvPr>
          <p:cNvSpPr txBox="1"/>
          <p:nvPr/>
        </p:nvSpPr>
        <p:spPr>
          <a:xfrm>
            <a:off x="914400" y="2057400"/>
            <a:ext cx="3581400" cy="3429000"/>
          </a:xfrm>
          <a:prstGeom prst="rect">
            <a:avLst/>
          </a:prstGeom>
          <a:noFill/>
        </p:spPr>
        <p:txBody>
          <a:bodyPr wrap="square" rtlCol="0">
            <a:spAutoFit/>
          </a:bodyPr>
          <a:lstStyle/>
          <a:p>
            <a:pPr algn="l"/>
            <a:endParaRPr lang="en-US" dirty="0"/>
          </a:p>
        </p:txBody>
      </p:sp>
      <p:sp>
        <p:nvSpPr>
          <p:cNvPr id="5" name="Rectangle 3">
            <a:extLst>
              <a:ext uri="{FF2B5EF4-FFF2-40B4-BE49-F238E27FC236}">
                <a16:creationId xmlns:a16="http://schemas.microsoft.com/office/drawing/2014/main" id="{5E24B15C-DF94-9413-94E9-A841F4C2C799}"/>
              </a:ext>
            </a:extLst>
          </p:cNvPr>
          <p:cNvSpPr txBox="1">
            <a:spLocks noChangeArrowheads="1"/>
          </p:cNvSpPr>
          <p:nvPr/>
        </p:nvSpPr>
        <p:spPr>
          <a:xfrm>
            <a:off x="417666" y="1371600"/>
            <a:ext cx="3773334" cy="50292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fontAlgn="auto">
              <a:spcBef>
                <a:spcPct val="0"/>
              </a:spcBef>
            </a:pPr>
            <a:endParaRPr lang="en-US" altLang="en-US" sz="2000" dirty="0"/>
          </a:p>
          <a:p>
            <a:pPr marL="542925" lvl="1" indent="-342900" fontAlgn="auto">
              <a:spcBef>
                <a:spcPct val="0"/>
              </a:spcBef>
              <a:buFont typeface="Arial" panose="020B0604020202020204" pitchFamily="34" charset="0"/>
              <a:buChar char="•"/>
            </a:pPr>
            <a:r>
              <a:rPr lang="en-US" altLang="en-US" sz="2000" dirty="0"/>
              <a:t>Virginia McCaslin	</a:t>
            </a:r>
          </a:p>
          <a:p>
            <a:pPr lvl="2" fontAlgn="auto">
              <a:spcBef>
                <a:spcPct val="0"/>
              </a:spcBef>
              <a:buFont typeface="Verdana" pitchFamily="34" charset="0"/>
              <a:buNone/>
            </a:pPr>
            <a:r>
              <a:rPr lang="en-US" altLang="en-US" dirty="0"/>
              <a:t>	</a:t>
            </a:r>
            <a:r>
              <a:rPr lang="en-US" altLang="en-US" sz="1600" dirty="0"/>
              <a:t>Kitsap County HHGP/AHGP Programs</a:t>
            </a:r>
          </a:p>
          <a:p>
            <a:pPr lvl="3" fontAlgn="auto">
              <a:spcBef>
                <a:spcPct val="0"/>
              </a:spcBef>
              <a:buFont typeface="Wingdings 2" pitchFamily="18" charset="2"/>
              <a:buNone/>
            </a:pPr>
            <a:r>
              <a:rPr lang="en-US" altLang="en-US" sz="1600" dirty="0">
                <a:solidFill>
                  <a:srgbClr val="0000FF"/>
                </a:solidFill>
                <a:hlinkClick r:id="rId2"/>
              </a:rPr>
              <a:t>vmccaslin@kitsap.gov</a:t>
            </a:r>
            <a:r>
              <a:rPr lang="en-US" altLang="en-US" sz="1600" dirty="0">
                <a:solidFill>
                  <a:srgbClr val="0000FF"/>
                </a:solidFill>
              </a:rPr>
              <a:t> </a:t>
            </a:r>
          </a:p>
          <a:p>
            <a:pPr lvl="1" fontAlgn="auto">
              <a:spcBef>
                <a:spcPct val="0"/>
              </a:spcBef>
            </a:pPr>
            <a:endParaRPr lang="en-US" altLang="en-US" sz="2000" dirty="0"/>
          </a:p>
          <a:p>
            <a:pPr lvl="1" fontAlgn="auto">
              <a:spcBef>
                <a:spcPct val="0"/>
              </a:spcBef>
              <a:buFont typeface="Arial" panose="020B0604020202020204" pitchFamily="34" charset="0"/>
              <a:buChar char="•"/>
            </a:pPr>
            <a:r>
              <a:rPr lang="en-US" altLang="en-US" sz="2000" dirty="0"/>
              <a:t>Cory Derenburger	</a:t>
            </a:r>
          </a:p>
          <a:p>
            <a:pPr lvl="2" fontAlgn="auto">
              <a:spcBef>
                <a:spcPct val="0"/>
              </a:spcBef>
              <a:buFont typeface="Verdana" pitchFamily="34" charset="0"/>
              <a:buNone/>
            </a:pPr>
            <a:r>
              <a:rPr lang="en-US" altLang="en-US" dirty="0"/>
              <a:t>	</a:t>
            </a:r>
            <a:r>
              <a:rPr lang="en-US" altLang="en-US" sz="1600" dirty="0"/>
              <a:t>Kitsap County HHGP/AHGP Programs</a:t>
            </a:r>
          </a:p>
          <a:p>
            <a:pPr lvl="3" fontAlgn="auto">
              <a:spcBef>
                <a:spcPct val="0"/>
              </a:spcBef>
              <a:buFont typeface="Wingdings 2" pitchFamily="18" charset="2"/>
              <a:buNone/>
            </a:pPr>
            <a:r>
              <a:rPr lang="en-US" altLang="en-US" sz="1600" dirty="0">
                <a:solidFill>
                  <a:srgbClr val="0000FF"/>
                </a:solidFill>
                <a:hlinkClick r:id="rId3"/>
              </a:rPr>
              <a:t>cderenbu@kitsap.gov</a:t>
            </a:r>
            <a:r>
              <a:rPr lang="en-US" altLang="en-US" sz="1600" dirty="0">
                <a:solidFill>
                  <a:srgbClr val="0000FF"/>
                </a:solidFill>
              </a:rPr>
              <a:t> </a:t>
            </a:r>
          </a:p>
          <a:p>
            <a:pPr lvl="1" fontAlgn="auto">
              <a:spcBef>
                <a:spcPct val="0"/>
              </a:spcBef>
            </a:pPr>
            <a:endParaRPr lang="en-US" altLang="en-US" sz="2000" dirty="0"/>
          </a:p>
          <a:p>
            <a:pPr lvl="1" fontAlgn="auto">
              <a:spcBef>
                <a:spcPct val="0"/>
              </a:spcBef>
              <a:buFont typeface="Arial" panose="020B0604020202020204" pitchFamily="34" charset="0"/>
              <a:buChar char="•"/>
            </a:pPr>
            <a:r>
              <a:rPr lang="en-US" altLang="en-US" sz="2000" dirty="0"/>
              <a:t>Hannah Shockley	</a:t>
            </a:r>
          </a:p>
          <a:p>
            <a:pPr lvl="2" fontAlgn="auto">
              <a:spcBef>
                <a:spcPct val="0"/>
              </a:spcBef>
              <a:buFont typeface="Verdana" pitchFamily="34" charset="0"/>
              <a:buNone/>
            </a:pPr>
            <a:r>
              <a:rPr lang="en-US" altLang="en-US" dirty="0"/>
              <a:t>	</a:t>
            </a:r>
            <a:r>
              <a:rPr lang="en-US" altLang="en-US" sz="1600" dirty="0"/>
              <a:t>Kitsap County MHCDTC Program</a:t>
            </a:r>
          </a:p>
          <a:p>
            <a:pPr lvl="3" fontAlgn="auto">
              <a:spcBef>
                <a:spcPct val="0"/>
              </a:spcBef>
              <a:buFont typeface="Wingdings 2" pitchFamily="18" charset="2"/>
              <a:buNone/>
            </a:pPr>
            <a:r>
              <a:rPr lang="en-US" altLang="en-US" sz="1600" dirty="0">
                <a:solidFill>
                  <a:srgbClr val="0000FF"/>
                </a:solidFill>
                <a:hlinkClick r:id="rId4"/>
              </a:rPr>
              <a:t>hshockle@kitsap.gov</a:t>
            </a:r>
            <a:r>
              <a:rPr lang="en-US" altLang="en-US" sz="1600" dirty="0">
                <a:solidFill>
                  <a:srgbClr val="0000FF"/>
                </a:solidFill>
              </a:rPr>
              <a:t> </a:t>
            </a:r>
          </a:p>
          <a:p>
            <a:pPr lvl="3" fontAlgn="auto">
              <a:spcBef>
                <a:spcPct val="0"/>
              </a:spcBef>
              <a:buFont typeface="Wingdings 2" pitchFamily="18" charset="2"/>
              <a:buNone/>
            </a:pPr>
            <a:endParaRPr lang="en-US" altLang="en-US" sz="1600" dirty="0">
              <a:solidFill>
                <a:srgbClr val="0000FF"/>
              </a:solidFill>
            </a:endParaRPr>
          </a:p>
          <a:p>
            <a:pPr lvl="1">
              <a:spcBef>
                <a:spcPct val="0"/>
              </a:spcBef>
              <a:buFont typeface="Arial" panose="020B0604020202020204" pitchFamily="34" charset="0"/>
              <a:buChar char="•"/>
            </a:pPr>
            <a:r>
              <a:rPr lang="en-US" altLang="en-US" sz="2000" dirty="0"/>
              <a:t>Joel Warren</a:t>
            </a:r>
          </a:p>
          <a:p>
            <a:pPr lvl="2">
              <a:spcBef>
                <a:spcPct val="0"/>
              </a:spcBef>
              <a:buFont typeface="Verdana" pitchFamily="34" charset="0"/>
              <a:buNone/>
            </a:pPr>
            <a:r>
              <a:rPr lang="en-US" altLang="en-US" dirty="0"/>
              <a:t>	</a:t>
            </a:r>
            <a:r>
              <a:rPr lang="en-US" altLang="en-US" sz="1600" dirty="0"/>
              <a:t>Kitsap County CIAH Program</a:t>
            </a:r>
          </a:p>
          <a:p>
            <a:pPr lvl="3">
              <a:spcBef>
                <a:spcPct val="0"/>
              </a:spcBef>
              <a:buFont typeface="Wingdings 2" pitchFamily="18" charset="2"/>
              <a:buNone/>
            </a:pPr>
            <a:r>
              <a:rPr lang="en-US" altLang="en-US" sz="1600" dirty="0">
                <a:solidFill>
                  <a:srgbClr val="0000FF"/>
                </a:solidFill>
                <a:hlinkClick r:id="rId5"/>
              </a:rPr>
              <a:t>jwarren@kitsap.gov</a:t>
            </a:r>
            <a:r>
              <a:rPr lang="en-US" altLang="en-US" sz="1600" dirty="0">
                <a:solidFill>
                  <a:srgbClr val="0000FF"/>
                </a:solidFill>
              </a:rPr>
              <a:t> </a:t>
            </a:r>
          </a:p>
          <a:p>
            <a:pPr lvl="3" fontAlgn="auto">
              <a:spcBef>
                <a:spcPct val="0"/>
              </a:spcBef>
              <a:buFont typeface="Wingdings 2" pitchFamily="18" charset="2"/>
              <a:buNone/>
            </a:pPr>
            <a:endParaRPr lang="en-US" altLang="en-US" sz="1600" dirty="0">
              <a:solidFill>
                <a:srgbClr val="0000FF"/>
              </a:solidFill>
            </a:endParaRPr>
          </a:p>
          <a:p>
            <a:pPr lvl="1" fontAlgn="auto">
              <a:spcBef>
                <a:spcPct val="0"/>
              </a:spcBef>
            </a:pPr>
            <a:endParaRPr lang="en-US" altLang="en-US" sz="2000" dirty="0"/>
          </a:p>
          <a:p>
            <a:pPr lvl="1" fontAlgn="auto">
              <a:spcBef>
                <a:spcPct val="0"/>
              </a:spcBef>
            </a:pPr>
            <a:endParaRPr lang="en-US" altLang="en-US" sz="2000" dirty="0"/>
          </a:p>
          <a:p>
            <a:pPr lvl="3" fontAlgn="auto">
              <a:spcBef>
                <a:spcPct val="0"/>
              </a:spcBef>
              <a:buFont typeface="Wingdings 2" pitchFamily="18" charset="2"/>
              <a:buNone/>
            </a:pPr>
            <a:endParaRPr lang="en-US" altLang="en-US" dirty="0"/>
          </a:p>
        </p:txBody>
      </p:sp>
      <p:sp>
        <p:nvSpPr>
          <p:cNvPr id="7" name="TextBox 6">
            <a:extLst>
              <a:ext uri="{FF2B5EF4-FFF2-40B4-BE49-F238E27FC236}">
                <a16:creationId xmlns:a16="http://schemas.microsoft.com/office/drawing/2014/main" id="{4E3D7B54-65D1-C787-7D14-6A4336844C72}"/>
              </a:ext>
            </a:extLst>
          </p:cNvPr>
          <p:cNvSpPr txBox="1"/>
          <p:nvPr/>
        </p:nvSpPr>
        <p:spPr>
          <a:xfrm>
            <a:off x="4427699" y="1392041"/>
            <a:ext cx="4572000" cy="3907736"/>
          </a:xfrm>
          <a:prstGeom prst="rect">
            <a:avLst/>
          </a:prstGeom>
          <a:noFill/>
        </p:spPr>
        <p:txBody>
          <a:bodyPr wrap="square" rtlCol="0">
            <a:spAutoFit/>
          </a:bodyPr>
          <a:lstStyle/>
          <a:p>
            <a:pPr marL="457200" marR="0" lvl="1" indent="0" algn="l" defTabSz="914400" rtl="0" eaLnBrk="1" fontAlgn="auto"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Arial" charset="0"/>
              <a:ea typeface="+mn-ea"/>
              <a:cs typeface="Arial" charset="0"/>
            </a:endParaRPr>
          </a:p>
          <a:p>
            <a:pPr marL="457200" marR="0" lvl="1" indent="0" algn="l" defTabSz="914400" rtl="0" eaLnBrk="1" fontAlgn="auto"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Arial" charset="0"/>
              <a:ea typeface="+mn-ea"/>
              <a:cs typeface="Arial" charset="0"/>
            </a:endParaRPr>
          </a:p>
          <a:p>
            <a:pPr marL="625475" marR="0" lvl="1" indent="-336550" fontAlgn="auto">
              <a:lnSpc>
                <a:spcPct val="90000"/>
              </a:lnSpc>
              <a:spcAft>
                <a:spcPts val="400"/>
              </a:spcAft>
              <a:buClr>
                <a:schemeClr val="accent1"/>
              </a:buClr>
              <a:buSzTx/>
              <a:buFont typeface="Arial" panose="020B0604020202020204" pitchFamily="34" charset="0"/>
              <a:buChar char="•"/>
              <a:tabLst/>
              <a:defRPr/>
            </a:pPr>
            <a:r>
              <a:rPr lang="en-US" altLang="en-US" sz="2000" dirty="0">
                <a:solidFill>
                  <a:schemeClr val="tx1">
                    <a:lumMod val="75000"/>
                    <a:lumOff val="25000"/>
                  </a:schemeClr>
                </a:solidFill>
                <a:latin typeface="+mn-lt"/>
                <a:cs typeface="+mn-cs"/>
              </a:rPr>
              <a:t>Bonnie Tufts		</a:t>
            </a:r>
          </a:p>
          <a:p>
            <a:pPr marL="801688" marR="0" lvl="1" indent="-401638" fontAlgn="auto">
              <a:lnSpc>
                <a:spcPct val="90000"/>
              </a:lnSpc>
              <a:spcAft>
                <a:spcPts val="400"/>
              </a:spcAft>
              <a:buClr>
                <a:schemeClr val="accent1"/>
              </a:buClr>
              <a:buSzTx/>
              <a:tabLst/>
              <a:defRPr/>
            </a:pPr>
            <a:r>
              <a:rPr lang="en-US" altLang="en-US" sz="2000" dirty="0">
                <a:solidFill>
                  <a:schemeClr val="tx1">
                    <a:lumMod val="75000"/>
                    <a:lumOff val="25000"/>
                  </a:schemeClr>
                </a:solidFill>
                <a:latin typeface="+mn-lt"/>
                <a:cs typeface="+mn-cs"/>
              </a:rPr>
              <a:t>	</a:t>
            </a:r>
            <a:r>
              <a:rPr lang="en-US" altLang="en-US" sz="1600" dirty="0">
                <a:solidFill>
                  <a:schemeClr val="tx1">
                    <a:lumMod val="75000"/>
                    <a:lumOff val="25000"/>
                  </a:schemeClr>
                </a:solidFill>
                <a:latin typeface="+mn-lt"/>
                <a:cs typeface="+mn-cs"/>
              </a:rPr>
              <a:t>Kitsap County CDBG/HOME Programs</a:t>
            </a:r>
          </a:p>
          <a:p>
            <a:pPr marL="801688" marR="0" lvl="3" fontAlgn="auto">
              <a:lnSpc>
                <a:spcPct val="90000"/>
              </a:lnSpc>
              <a:spcAft>
                <a:spcPts val="400"/>
              </a:spcAft>
              <a:buClr>
                <a:schemeClr val="accent1"/>
              </a:buClr>
              <a:buSzTx/>
              <a:buFont typeface="Wingdings 2" pitchFamily="18" charset="2"/>
              <a:buNone/>
              <a:tabLst/>
              <a:defRPr/>
            </a:pPr>
            <a:r>
              <a:rPr lang="en-US" altLang="en-US" sz="1600" dirty="0">
                <a:solidFill>
                  <a:schemeClr val="tx1">
                    <a:lumMod val="75000"/>
                    <a:lumOff val="25000"/>
                  </a:schemeClr>
                </a:solidFill>
                <a:latin typeface="+mn-lt"/>
                <a:cs typeface="+mn-cs"/>
                <a:hlinkClick r:id="rId6"/>
              </a:rPr>
              <a:t>btufts@kitsap.gov</a:t>
            </a:r>
            <a:endParaRPr lang="en-US" altLang="en-US" sz="1600" dirty="0">
              <a:solidFill>
                <a:schemeClr val="tx1">
                  <a:lumMod val="75000"/>
                  <a:lumOff val="25000"/>
                </a:schemeClr>
              </a:solidFill>
              <a:latin typeface="+mn-lt"/>
              <a:cs typeface="+mn-cs"/>
            </a:endParaRPr>
          </a:p>
          <a:p>
            <a:pPr marL="801688" marR="0" lvl="3" fontAlgn="auto">
              <a:lnSpc>
                <a:spcPct val="90000"/>
              </a:lnSpc>
              <a:spcAft>
                <a:spcPts val="400"/>
              </a:spcAft>
              <a:buClr>
                <a:schemeClr val="accent1"/>
              </a:buClr>
              <a:buSzTx/>
              <a:buFont typeface="Wingdings 2" pitchFamily="18" charset="2"/>
              <a:buNone/>
              <a:tabLst/>
              <a:defRPr/>
            </a:pPr>
            <a:endParaRPr lang="en-US" altLang="en-US" sz="2000" dirty="0">
              <a:solidFill>
                <a:schemeClr val="tx1">
                  <a:lumMod val="75000"/>
                  <a:lumOff val="25000"/>
                </a:schemeClr>
              </a:solidFill>
              <a:latin typeface="+mn-lt"/>
              <a:cs typeface="+mn-cs"/>
            </a:endParaRPr>
          </a:p>
          <a:p>
            <a:pPr marL="617220" lvl="1" indent="-342900" defTabSz="914400" eaLnBrk="1" fontAlgn="auto" latinLnBrk="0" hangingPunct="1">
              <a:lnSpc>
                <a:spcPct val="90000"/>
              </a:lnSpc>
              <a:spcAft>
                <a:spcPts val="400"/>
              </a:spcAft>
              <a:buClr>
                <a:schemeClr val="accent1"/>
              </a:buClr>
              <a:buFont typeface="Arial" panose="020B0604020202020204" pitchFamily="34" charset="0"/>
              <a:buChar char="•"/>
              <a:defRPr/>
            </a:pPr>
            <a:r>
              <a:rPr lang="en-US" altLang="en-US" sz="2000" dirty="0">
                <a:solidFill>
                  <a:schemeClr val="tx1">
                    <a:lumMod val="75000"/>
                    <a:lumOff val="25000"/>
                  </a:schemeClr>
                </a:solidFill>
                <a:latin typeface="+mn-lt"/>
                <a:cs typeface="+mn-cs"/>
              </a:rPr>
              <a:t>Shannon Bauman</a:t>
            </a:r>
          </a:p>
          <a:p>
            <a:pPr marL="801688" lvl="2" indent="-69850" defTabSz="914400" eaLnBrk="1" fontAlgn="auto" latinLnBrk="0" hangingPunct="1">
              <a:lnSpc>
                <a:spcPct val="90000"/>
              </a:lnSpc>
              <a:spcAft>
                <a:spcPts val="400"/>
              </a:spcAft>
              <a:buClr>
                <a:schemeClr val="accent1"/>
              </a:buClr>
              <a:buFont typeface="Verdana" pitchFamily="34" charset="0"/>
              <a:buNone/>
              <a:defRPr/>
            </a:pPr>
            <a:r>
              <a:rPr lang="en-US" altLang="en-US" sz="2000" dirty="0">
                <a:solidFill>
                  <a:schemeClr val="tx1">
                    <a:lumMod val="75000"/>
                    <a:lumOff val="25000"/>
                  </a:schemeClr>
                </a:solidFill>
                <a:latin typeface="+mn-lt"/>
                <a:cs typeface="+mn-cs"/>
              </a:rPr>
              <a:t>	</a:t>
            </a:r>
            <a:r>
              <a:rPr lang="en-US" altLang="en-US" sz="1600" dirty="0">
                <a:solidFill>
                  <a:schemeClr val="tx1">
                    <a:lumMod val="75000"/>
                    <a:lumOff val="25000"/>
                  </a:schemeClr>
                </a:solidFill>
                <a:latin typeface="+mn-lt"/>
                <a:cs typeface="+mn-cs"/>
              </a:rPr>
              <a:t>Kitsap County CDBG/HOME Programs</a:t>
            </a:r>
          </a:p>
          <a:p>
            <a:pPr marL="801688" lvl="2" defTabSz="914400" eaLnBrk="1" fontAlgn="auto" latinLnBrk="0" hangingPunct="1">
              <a:lnSpc>
                <a:spcPct val="90000"/>
              </a:lnSpc>
              <a:spcAft>
                <a:spcPts val="400"/>
              </a:spcAft>
              <a:buClr>
                <a:schemeClr val="accent1"/>
              </a:buClr>
              <a:buFont typeface="Verdana" pitchFamily="34" charset="0"/>
              <a:buNone/>
              <a:defRPr/>
            </a:pPr>
            <a:r>
              <a:rPr lang="en-US" altLang="en-US" sz="1600" dirty="0">
                <a:solidFill>
                  <a:schemeClr val="tx1">
                    <a:lumMod val="75000"/>
                    <a:lumOff val="25000"/>
                  </a:schemeClr>
                </a:solidFill>
                <a:latin typeface="+mn-lt"/>
                <a:cs typeface="+mn-cs"/>
                <a:hlinkClick r:id="rId7"/>
              </a:rPr>
              <a:t>sbauman@kitsap.gov</a:t>
            </a:r>
            <a:endParaRPr lang="en-US" altLang="en-US" sz="1600" dirty="0">
              <a:solidFill>
                <a:schemeClr val="tx1">
                  <a:lumMod val="75000"/>
                  <a:lumOff val="25000"/>
                </a:schemeClr>
              </a:solidFill>
              <a:latin typeface="+mn-lt"/>
              <a:cs typeface="+mn-cs"/>
            </a:endParaRPr>
          </a:p>
          <a:p>
            <a:pPr marL="1371600" marR="0" lvl="3" indent="0" algn="l" defTabSz="914400" rtl="0" eaLnBrk="1" fontAlgn="auto" latinLnBrk="0" hangingPunct="1">
              <a:lnSpc>
                <a:spcPct val="100000"/>
              </a:lnSpc>
              <a:spcBef>
                <a:spcPct val="0"/>
              </a:spcBef>
              <a:spcAft>
                <a:spcPct val="0"/>
              </a:spcAft>
              <a:buClrTx/>
              <a:buSzTx/>
              <a:buFont typeface="Wingdings 2" pitchFamily="18" charset="2"/>
              <a:buNone/>
              <a:tabLst/>
              <a:defRPr/>
            </a:pPr>
            <a:r>
              <a:rPr kumimoji="0" lang="en-US" altLang="en-US" sz="900" b="0" i="0" u="none" strike="noStrike" kern="1200" cap="none" spc="0" normalizeH="0" baseline="0" noProof="0" dirty="0">
                <a:ln>
                  <a:noFill/>
                </a:ln>
                <a:solidFill>
                  <a:srgbClr val="0000FF"/>
                </a:solidFill>
                <a:effectLst/>
                <a:uLnTx/>
                <a:uFillTx/>
                <a:latin typeface="Arial" charset="0"/>
                <a:ea typeface="+mn-ea"/>
                <a:cs typeface="Arial" charset="0"/>
              </a:rPr>
              <a:t> </a:t>
            </a:r>
          </a:p>
          <a:p>
            <a:pPr marL="625475" marR="0" lvl="1" indent="-392113" fontAlgn="auto">
              <a:lnSpc>
                <a:spcPct val="90000"/>
              </a:lnSpc>
              <a:spcAft>
                <a:spcPts val="400"/>
              </a:spcAft>
              <a:buClr>
                <a:schemeClr val="accent1"/>
              </a:buClr>
              <a:buSzTx/>
              <a:buFont typeface="Arial" panose="020B0604020202020204" pitchFamily="34" charset="0"/>
              <a:buChar char="•"/>
              <a:tabLst/>
              <a:defRPr/>
            </a:pPr>
            <a:r>
              <a:rPr lang="en-US" altLang="en-US" sz="2000" dirty="0">
                <a:solidFill>
                  <a:schemeClr val="tx1">
                    <a:lumMod val="75000"/>
                    <a:lumOff val="25000"/>
                  </a:schemeClr>
                </a:solidFill>
                <a:latin typeface="+mn-lt"/>
                <a:cs typeface="+mn-cs"/>
              </a:rPr>
              <a:t>Sarah Lynam</a:t>
            </a:r>
          </a:p>
          <a:p>
            <a:pPr marL="801688" marR="0" lvl="2" indent="-254000" fontAlgn="auto">
              <a:lnSpc>
                <a:spcPct val="90000"/>
              </a:lnSpc>
              <a:spcAft>
                <a:spcPts val="400"/>
              </a:spcAft>
              <a:buClr>
                <a:schemeClr val="accent1"/>
              </a:buClr>
              <a:buSzTx/>
              <a:tabLst/>
              <a:defRPr/>
            </a:pPr>
            <a:r>
              <a:rPr lang="en-US" altLang="en-US" sz="2000" dirty="0">
                <a:solidFill>
                  <a:schemeClr val="tx1">
                    <a:lumMod val="75000"/>
                    <a:lumOff val="25000"/>
                  </a:schemeClr>
                </a:solidFill>
                <a:latin typeface="+mn-lt"/>
                <a:cs typeface="+mn-cs"/>
              </a:rPr>
              <a:t>	</a:t>
            </a:r>
            <a:r>
              <a:rPr lang="en-US" altLang="en-US" sz="1600" dirty="0">
                <a:solidFill>
                  <a:schemeClr val="tx1">
                    <a:lumMod val="75000"/>
                    <a:lumOff val="25000"/>
                  </a:schemeClr>
                </a:solidFill>
                <a:latin typeface="+mn-lt"/>
                <a:cs typeface="+mn-cs"/>
              </a:rPr>
              <a:t>City of Bremerton CDBG</a:t>
            </a:r>
          </a:p>
          <a:p>
            <a:pPr marL="801688" marR="0" lvl="2" fontAlgn="auto">
              <a:lnSpc>
                <a:spcPct val="90000"/>
              </a:lnSpc>
              <a:spcAft>
                <a:spcPts val="400"/>
              </a:spcAft>
              <a:buClr>
                <a:schemeClr val="accent1"/>
              </a:buClr>
              <a:buSzTx/>
              <a:tabLst/>
              <a:defRPr/>
            </a:pPr>
            <a:r>
              <a:rPr lang="en-US" altLang="en-US" sz="1600" dirty="0">
                <a:solidFill>
                  <a:schemeClr val="tx1">
                    <a:lumMod val="75000"/>
                    <a:lumOff val="25000"/>
                  </a:schemeClr>
                </a:solidFill>
                <a:latin typeface="+mn-lt"/>
                <a:cs typeface="+mn-cs"/>
                <a:hlinkClick r:id="rId8"/>
              </a:rPr>
              <a:t>Sarah.Lynam@ci.bremerton.wa.us</a:t>
            </a:r>
            <a:endParaRPr lang="en-US" altLang="en-US" sz="1600" dirty="0">
              <a:solidFill>
                <a:schemeClr val="tx1">
                  <a:lumMod val="75000"/>
                  <a:lumOff val="25000"/>
                </a:schemeClr>
              </a:solidFill>
              <a:latin typeface="+mn-lt"/>
              <a:cs typeface="+mn-cs"/>
            </a:endParaRPr>
          </a:p>
          <a:p>
            <a:pPr marL="801688" marR="0" lvl="2" fontAlgn="auto">
              <a:lnSpc>
                <a:spcPct val="90000"/>
              </a:lnSpc>
              <a:spcAft>
                <a:spcPts val="400"/>
              </a:spcAft>
              <a:buClr>
                <a:schemeClr val="accent1"/>
              </a:buClr>
              <a:buSzTx/>
              <a:tabLst/>
              <a:defRPr/>
            </a:pPr>
            <a:endParaRPr lang="en-US" altLang="en-US" sz="1600" dirty="0">
              <a:solidFill>
                <a:schemeClr val="tx1">
                  <a:lumMod val="75000"/>
                  <a:lumOff val="25000"/>
                </a:schemeClr>
              </a:solidFill>
              <a:latin typeface="+mn-lt"/>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04800" y="76200"/>
            <a:ext cx="8382000" cy="990600"/>
          </a:xfrm>
          <a:prstGeom prst="rect">
            <a:avLst/>
          </a:prstGeom>
        </p:spPr>
        <p:txBody>
          <a:bodyPr anchor="ctr">
            <a:noAutofit/>
          </a:bodyPr>
          <a:lstStyle>
            <a:lvl1pPr algn="l" rtl="0" eaLnBrk="0" fontAlgn="base" hangingPunct="0">
              <a:spcBef>
                <a:spcPct val="0"/>
              </a:spcBef>
              <a:spcAft>
                <a:spcPct val="0"/>
              </a:spcAft>
              <a:defRPr sz="4300" kern="1200">
                <a:solidFill>
                  <a:srgbClr val="696D52"/>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D52"/>
                </a:solidFill>
                <a:latin typeface="Gill Sans MT" pitchFamily="34" charset="0"/>
              </a:defRPr>
            </a:lvl2pPr>
            <a:lvl3pPr algn="l" rtl="0" eaLnBrk="0" fontAlgn="base" hangingPunct="0">
              <a:spcBef>
                <a:spcPct val="0"/>
              </a:spcBef>
              <a:spcAft>
                <a:spcPct val="0"/>
              </a:spcAft>
              <a:defRPr sz="4300">
                <a:solidFill>
                  <a:srgbClr val="696D52"/>
                </a:solidFill>
                <a:latin typeface="Gill Sans MT" pitchFamily="34" charset="0"/>
              </a:defRPr>
            </a:lvl3pPr>
            <a:lvl4pPr algn="l" rtl="0" eaLnBrk="0" fontAlgn="base" hangingPunct="0">
              <a:spcBef>
                <a:spcPct val="0"/>
              </a:spcBef>
              <a:spcAft>
                <a:spcPct val="0"/>
              </a:spcAft>
              <a:defRPr sz="4300">
                <a:solidFill>
                  <a:srgbClr val="696D52"/>
                </a:solidFill>
                <a:latin typeface="Gill Sans MT" pitchFamily="34" charset="0"/>
              </a:defRPr>
            </a:lvl4pPr>
            <a:lvl5pPr algn="l" rtl="0" eaLnBrk="0" fontAlgn="base" hangingPunct="0">
              <a:spcBef>
                <a:spcPct val="0"/>
              </a:spcBef>
              <a:spcAft>
                <a:spcPct val="0"/>
              </a:spcAft>
              <a:defRPr sz="4300">
                <a:solidFill>
                  <a:srgbClr val="696D52"/>
                </a:solidFill>
                <a:latin typeface="Gill Sans MT" pitchFamily="34" charset="0"/>
              </a:defRPr>
            </a:lvl5pPr>
            <a:lvl6pPr marL="457200" algn="l" rtl="0" fontAlgn="base">
              <a:spcBef>
                <a:spcPct val="0"/>
              </a:spcBef>
              <a:spcAft>
                <a:spcPct val="0"/>
              </a:spcAft>
              <a:defRPr sz="4300">
                <a:solidFill>
                  <a:srgbClr val="696D52"/>
                </a:solidFill>
                <a:latin typeface="Gill Sans MT" pitchFamily="34" charset="0"/>
              </a:defRPr>
            </a:lvl6pPr>
            <a:lvl7pPr marL="914400" algn="l" rtl="0" fontAlgn="base">
              <a:spcBef>
                <a:spcPct val="0"/>
              </a:spcBef>
              <a:spcAft>
                <a:spcPct val="0"/>
              </a:spcAft>
              <a:defRPr sz="4300">
                <a:solidFill>
                  <a:srgbClr val="696D52"/>
                </a:solidFill>
                <a:latin typeface="Gill Sans MT" pitchFamily="34" charset="0"/>
              </a:defRPr>
            </a:lvl7pPr>
            <a:lvl8pPr marL="1371600" algn="l" rtl="0" fontAlgn="base">
              <a:spcBef>
                <a:spcPct val="0"/>
              </a:spcBef>
              <a:spcAft>
                <a:spcPct val="0"/>
              </a:spcAft>
              <a:defRPr sz="4300">
                <a:solidFill>
                  <a:srgbClr val="696D52"/>
                </a:solidFill>
                <a:latin typeface="Gill Sans MT" pitchFamily="34" charset="0"/>
              </a:defRPr>
            </a:lvl8pPr>
            <a:lvl9pPr marL="1828800" algn="l" rtl="0" fontAlgn="base">
              <a:spcBef>
                <a:spcPct val="0"/>
              </a:spcBef>
              <a:spcAft>
                <a:spcPct val="0"/>
              </a:spcAft>
              <a:defRPr sz="4300">
                <a:solidFill>
                  <a:srgbClr val="696D52"/>
                </a:solidFill>
                <a:latin typeface="Gill Sans MT" pitchFamily="34" charset="0"/>
              </a:defRPr>
            </a:lvl9pPr>
            <a:extLst/>
          </a:lstStyle>
          <a:p>
            <a:pPr eaLnBrk="1" fontAlgn="auto" hangingPunct="1">
              <a:spcAft>
                <a:spcPts val="0"/>
              </a:spcAft>
              <a:defRPr/>
            </a:pPr>
            <a:r>
              <a:rPr lang="en-US" sz="4400" dirty="0">
                <a:ln w="12700">
                  <a:solidFill>
                    <a:schemeClr val="tx2"/>
                  </a:solidFill>
                </a:ln>
                <a:solidFill>
                  <a:schemeClr val="tx1"/>
                </a:solidFill>
                <a:effectLst>
                  <a:outerShdw blurRad="38100" dist="38100" dir="2700000" algn="tl">
                    <a:srgbClr val="000000">
                      <a:alpha val="43137"/>
                    </a:srgbClr>
                  </a:outerShdw>
                </a:effectLst>
              </a:rPr>
              <a:t>2026 Coordinated Grant Application</a:t>
            </a:r>
          </a:p>
        </p:txBody>
      </p:sp>
      <p:sp>
        <p:nvSpPr>
          <p:cNvPr id="4" name="Content Placeholder 2"/>
          <p:cNvSpPr txBox="1">
            <a:spLocks/>
          </p:cNvSpPr>
          <p:nvPr/>
        </p:nvSpPr>
        <p:spPr bwMode="auto">
          <a:xfrm>
            <a:off x="609600" y="914401"/>
            <a:ext cx="7620000" cy="4953000"/>
          </a:xfrm>
          <a:prstGeom prst="rect">
            <a:avLst/>
          </a:prstGeom>
          <a:noFill/>
          <a:ln w="9525">
            <a:noFill/>
            <a:miter lim="800000"/>
            <a:headEnd/>
            <a:tailEnd/>
          </a:ln>
        </p:spPr>
        <p:txBody>
          <a:bodyPr/>
          <a:lstStyle/>
          <a:p>
            <a:pPr marL="82550">
              <a:spcBef>
                <a:spcPts val="600"/>
              </a:spcBef>
              <a:buClr>
                <a:schemeClr val="accent1"/>
              </a:buClr>
              <a:buSzPct val="80000"/>
              <a:defRPr/>
            </a:pPr>
            <a:r>
              <a:rPr lang="en-US" sz="2000" b="1" dirty="0"/>
              <a:t>Where to find information………</a:t>
            </a:r>
          </a:p>
          <a:p>
            <a:pPr marL="82550">
              <a:spcBef>
                <a:spcPts val="600"/>
              </a:spcBef>
              <a:buClr>
                <a:schemeClr val="accent1"/>
              </a:buClr>
              <a:buSzPct val="80000"/>
              <a:defRPr/>
            </a:pPr>
            <a:endParaRPr lang="en-US" altLang="en-US" sz="2000" dirty="0">
              <a:latin typeface="+mn-lt"/>
              <a:cs typeface="+mn-cs"/>
            </a:endParaRPr>
          </a:p>
          <a:p>
            <a:pPr marL="365125" indent="-282575">
              <a:spcBef>
                <a:spcPts val="600"/>
              </a:spcBef>
              <a:buClr>
                <a:schemeClr val="accent1"/>
              </a:buClr>
              <a:buSzPct val="80000"/>
              <a:buFont typeface="Wingdings 2" pitchFamily="18" charset="2"/>
              <a:buChar char=""/>
              <a:defRPr/>
            </a:pPr>
            <a:r>
              <a:rPr lang="en-US" altLang="en-US" sz="2000" b="1" dirty="0">
                <a:latin typeface="+mn-lt"/>
                <a:cs typeface="+mn-cs"/>
              </a:rPr>
              <a:t>Application Schedule </a:t>
            </a:r>
            <a:r>
              <a:rPr lang="en-US" altLang="en-US" sz="2000" dirty="0">
                <a:latin typeface="+mn-lt"/>
                <a:cs typeface="+mn-cs"/>
              </a:rPr>
              <a:t>has key dates</a:t>
            </a:r>
          </a:p>
          <a:p>
            <a:pPr marL="365125" indent="-282575">
              <a:spcBef>
                <a:spcPts val="600"/>
              </a:spcBef>
              <a:buClr>
                <a:schemeClr val="accent1"/>
              </a:buClr>
              <a:buSzPct val="80000"/>
              <a:buFont typeface="Wingdings 2" pitchFamily="18" charset="2"/>
              <a:buChar char=""/>
              <a:defRPr/>
            </a:pPr>
            <a:r>
              <a:rPr lang="en-US" altLang="en-US" sz="2000" b="1" dirty="0">
                <a:latin typeface="+mn-lt"/>
                <a:cs typeface="+mn-cs"/>
              </a:rPr>
              <a:t>NOFA’s/RFP’s</a:t>
            </a:r>
            <a:r>
              <a:rPr lang="en-US" altLang="en-US" sz="2000" dirty="0">
                <a:latin typeface="+mn-lt"/>
                <a:cs typeface="+mn-cs"/>
              </a:rPr>
              <a:t> have information regarding eligibility, amount of money available, application access and submission, staff contact info.</a:t>
            </a:r>
          </a:p>
          <a:p>
            <a:pPr marL="365125" indent="-282575">
              <a:spcBef>
                <a:spcPts val="600"/>
              </a:spcBef>
              <a:buClr>
                <a:schemeClr val="accent1"/>
              </a:buClr>
              <a:buSzPct val="80000"/>
              <a:buFont typeface="Wingdings 2" pitchFamily="18" charset="2"/>
              <a:buChar char=""/>
              <a:defRPr/>
            </a:pPr>
            <a:r>
              <a:rPr lang="en-US" altLang="en-US" sz="2000" b="1" dirty="0">
                <a:latin typeface="+mn-lt"/>
                <a:cs typeface="+mn-cs"/>
              </a:rPr>
              <a:t>Policy Plans </a:t>
            </a:r>
            <a:r>
              <a:rPr lang="en-US" altLang="en-US" sz="2000" dirty="0">
                <a:latin typeface="+mn-lt"/>
                <a:cs typeface="+mn-cs"/>
              </a:rPr>
              <a:t>have detailed information including regulations and requirements for each fund type.</a:t>
            </a:r>
          </a:p>
          <a:p>
            <a:pPr marL="365125" indent="-282575">
              <a:spcBef>
                <a:spcPts val="600"/>
              </a:spcBef>
              <a:buClr>
                <a:schemeClr val="accent1"/>
              </a:buClr>
              <a:buSzPct val="80000"/>
              <a:buFont typeface="Wingdings 2" pitchFamily="18" charset="2"/>
              <a:buChar char=""/>
              <a:defRPr/>
            </a:pPr>
            <a:r>
              <a:rPr lang="en-US" altLang="en-US" sz="2000" b="1" dirty="0">
                <a:latin typeface="+mn-lt"/>
                <a:cs typeface="+mn-cs"/>
              </a:rPr>
              <a:t>SurveyMonkey Apply </a:t>
            </a:r>
            <a:r>
              <a:rPr lang="en-US" altLang="en-US" sz="2000" dirty="0">
                <a:latin typeface="+mn-lt"/>
                <a:cs typeface="+mn-cs"/>
              </a:rPr>
              <a:t>is the online platform for submission of applications and has the application instructions and links to forms. </a:t>
            </a:r>
          </a:p>
          <a:p>
            <a:pPr marL="365125" indent="-282575">
              <a:spcBef>
                <a:spcPts val="600"/>
              </a:spcBef>
              <a:buClr>
                <a:schemeClr val="accent1"/>
              </a:buClr>
              <a:buSzPct val="80000"/>
              <a:buFont typeface="Wingdings 2" pitchFamily="18" charset="2"/>
              <a:buChar char=""/>
              <a:defRPr/>
            </a:pPr>
            <a:r>
              <a:rPr lang="en-US" altLang="en-US" sz="2000" dirty="0">
                <a:latin typeface="+mn-lt"/>
                <a:cs typeface="+mn-cs"/>
              </a:rPr>
              <a:t>Staff is available by email for questions and technical assistance.</a:t>
            </a:r>
          </a:p>
          <a:p>
            <a:pPr marL="365125" indent="-282575">
              <a:spcBef>
                <a:spcPts val="600"/>
              </a:spcBef>
              <a:buClr>
                <a:schemeClr val="accent1"/>
              </a:buClr>
              <a:buSzPct val="80000"/>
              <a:buFont typeface="Wingdings 2" pitchFamily="18" charset="2"/>
              <a:buChar char=""/>
              <a:defRPr/>
            </a:pPr>
            <a:r>
              <a:rPr lang="en-US" sz="2000" dirty="0">
                <a:latin typeface="+mn-lt"/>
                <a:hlinkClick r:id="rId2"/>
              </a:rPr>
              <a:t>Coordinated Grant Application Process</a:t>
            </a:r>
            <a:r>
              <a:rPr lang="en-US" sz="2000" dirty="0">
                <a:latin typeface="+mn-lt"/>
              </a:rPr>
              <a:t> at </a:t>
            </a:r>
            <a:r>
              <a:rPr lang="en-US" sz="2000" dirty="0">
                <a:latin typeface="+mn-lt"/>
                <a:hlinkClick r:id="rId3"/>
              </a:rPr>
              <a:t>http://www.Kitsap.gov/hs/Pages/HH-Coordinated-Grant-Application-Process.aspx</a:t>
            </a:r>
            <a:r>
              <a:rPr lang="en-US" sz="2000" dirty="0">
                <a:latin typeface="+mn-lt"/>
              </a:rPr>
              <a:t> </a:t>
            </a:r>
            <a:endParaRPr lang="en-US" altLang="en-US" sz="2000" dirty="0">
              <a:latin typeface="+mn-lt"/>
              <a:cs typeface="+mn-cs"/>
            </a:endParaRPr>
          </a:p>
        </p:txBody>
      </p:sp>
    </p:spTree>
    <p:extLst>
      <p:ext uri="{BB962C8B-B14F-4D97-AF65-F5344CB8AC3E}">
        <p14:creationId xmlns:p14="http://schemas.microsoft.com/office/powerpoint/2010/main" val="4248302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idx="4294967295"/>
          </p:nvPr>
        </p:nvSpPr>
        <p:spPr>
          <a:xfrm>
            <a:off x="838200" y="762000"/>
            <a:ext cx="7499350" cy="4800600"/>
          </a:xfrm>
        </p:spPr>
        <p:txBody>
          <a:bodyPr>
            <a:normAutofit/>
          </a:bodyPr>
          <a:lstStyle/>
          <a:p>
            <a:pPr lvl="2" indent="-182880" fontAlgn="auto">
              <a:spcAft>
                <a:spcPts val="0"/>
              </a:spcAft>
              <a:buClr>
                <a:schemeClr val="accent1">
                  <a:shade val="75000"/>
                </a:schemeClr>
              </a:buClr>
              <a:buFontTx/>
              <a:buNone/>
              <a:defRPr/>
            </a:pPr>
            <a:endParaRPr lang="en-US" altLang="en-US" dirty="0"/>
          </a:p>
          <a:p>
            <a:pPr marL="0" indent="0" algn="ctr">
              <a:lnSpc>
                <a:spcPct val="85000"/>
              </a:lnSpc>
              <a:spcBef>
                <a:spcPct val="0"/>
              </a:spcBef>
              <a:spcAft>
                <a:spcPts val="0"/>
              </a:spcAft>
              <a:buNone/>
              <a:defRPr/>
            </a:pPr>
            <a:r>
              <a:rPr lang="en-US" altLang="en-US" sz="4800" spc="-50" dirty="0">
                <a:solidFill>
                  <a:schemeClr val="tx1"/>
                </a:solidFill>
                <a:effectLst>
                  <a:outerShdw blurRad="38100" dist="38100" dir="2700000" algn="tl">
                    <a:srgbClr val="000000">
                      <a:alpha val="43137"/>
                    </a:srgbClr>
                  </a:outerShdw>
                </a:effectLst>
                <a:latin typeface="+mj-lt"/>
                <a:ea typeface="+mj-ea"/>
                <a:cs typeface="+mj-cs"/>
              </a:rPr>
              <a:t>Q&amp;A</a:t>
            </a:r>
          </a:p>
          <a:p>
            <a:pPr marL="0" indent="0" algn="ctr">
              <a:lnSpc>
                <a:spcPct val="85000"/>
              </a:lnSpc>
              <a:spcBef>
                <a:spcPct val="0"/>
              </a:spcBef>
              <a:spcAft>
                <a:spcPts val="0"/>
              </a:spcAft>
              <a:buNone/>
              <a:defRPr/>
            </a:pPr>
            <a:endParaRPr lang="en-US" altLang="en-US" sz="4400" spc="-50" dirty="0">
              <a:solidFill>
                <a:schemeClr val="tx1"/>
              </a:solidFill>
              <a:effectLst>
                <a:outerShdw blurRad="38100" dist="38100" dir="2700000" algn="tl">
                  <a:srgbClr val="000000">
                    <a:alpha val="43137"/>
                  </a:srgbClr>
                </a:outerShdw>
              </a:effectLst>
              <a:latin typeface="+mj-lt"/>
              <a:ea typeface="+mj-ea"/>
              <a:cs typeface="+mj-cs"/>
            </a:endParaRPr>
          </a:p>
          <a:p>
            <a:pPr marL="0" indent="0" algn="ctr">
              <a:lnSpc>
                <a:spcPct val="85000"/>
              </a:lnSpc>
              <a:spcBef>
                <a:spcPct val="0"/>
              </a:spcBef>
              <a:spcAft>
                <a:spcPts val="0"/>
              </a:spcAft>
              <a:buNone/>
              <a:defRPr/>
            </a:pPr>
            <a:r>
              <a:rPr lang="en-US" altLang="en-US" sz="4000" spc="-50" dirty="0">
                <a:solidFill>
                  <a:schemeClr val="tx1"/>
                </a:solidFill>
                <a:effectLst>
                  <a:outerShdw blurRad="38100" dist="38100" dir="2700000" algn="tl">
                    <a:srgbClr val="000000">
                      <a:alpha val="43137"/>
                    </a:srgbClr>
                  </a:outerShdw>
                </a:effectLst>
                <a:ea typeface="+mj-ea"/>
                <a:cs typeface="+mj-cs"/>
              </a:rPr>
              <a:t>We will answer questions that came in during the session and then answer any additional questions – use the Raise Hand feature and we will call on you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D38B3E39-3D0C-4702-AAFA-FA218364B416}"/>
              </a:ext>
            </a:extLst>
          </p:cNvPr>
          <p:cNvSpPr txBox="1">
            <a:spLocks/>
          </p:cNvSpPr>
          <p:nvPr/>
        </p:nvSpPr>
        <p:spPr>
          <a:xfrm>
            <a:off x="457200" y="228600"/>
            <a:ext cx="7620000" cy="1371600"/>
          </a:xfrm>
          <a:prstGeom prst="rect">
            <a:avLst/>
          </a:prstGeom>
        </p:spPr>
        <p:txBody>
          <a:bodyP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pPr fontAlgn="auto">
              <a:spcAft>
                <a:spcPts val="0"/>
              </a:spcAft>
              <a:defRPr/>
            </a:pPr>
            <a:r>
              <a:rPr lang="en-US" sz="4800" dirty="0">
                <a:solidFill>
                  <a:schemeClr val="tx2">
                    <a:satMod val="13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Overview of 2026 Coordinated Grant Application Process</a:t>
            </a:r>
          </a:p>
        </p:txBody>
      </p:sp>
      <p:sp>
        <p:nvSpPr>
          <p:cNvPr id="2" name="TextBox 1">
            <a:extLst>
              <a:ext uri="{FF2B5EF4-FFF2-40B4-BE49-F238E27FC236}">
                <a16:creationId xmlns:a16="http://schemas.microsoft.com/office/drawing/2014/main" id="{30523B20-C501-42FC-AADD-487C528332EA}"/>
              </a:ext>
            </a:extLst>
          </p:cNvPr>
          <p:cNvSpPr txBox="1"/>
          <p:nvPr/>
        </p:nvSpPr>
        <p:spPr>
          <a:xfrm>
            <a:off x="609600" y="2057400"/>
            <a:ext cx="7315200" cy="5047536"/>
          </a:xfrm>
          <a:prstGeom prst="rect">
            <a:avLst/>
          </a:prstGeom>
          <a:noFill/>
        </p:spPr>
        <p:txBody>
          <a:bodyPr wrap="square" rtlCol="0">
            <a:spAutoFit/>
          </a:bodyPr>
          <a:lstStyle/>
          <a:p>
            <a:r>
              <a:rPr lang="en-US" sz="2000" b="1" dirty="0">
                <a:latin typeface="+mn-lt"/>
              </a:rPr>
              <a:t>Where we cannot coordinate:</a:t>
            </a:r>
          </a:p>
          <a:p>
            <a:pPr marL="342900" indent="-342900">
              <a:buFont typeface="Arial" panose="020B0604020202020204" pitchFamily="34" charset="0"/>
              <a:buChar char="•"/>
            </a:pPr>
            <a:r>
              <a:rPr lang="en-US" sz="2000" dirty="0">
                <a:latin typeface="+mn-lt"/>
              </a:rPr>
              <a:t>Based on the funding source: { Federal, State, Local }</a:t>
            </a:r>
          </a:p>
          <a:p>
            <a:pPr marL="1257300" lvl="2" indent="-342900">
              <a:buFont typeface="Arial" panose="020B0604020202020204" pitchFamily="34" charset="0"/>
              <a:buChar char="•"/>
            </a:pPr>
            <a:r>
              <a:rPr lang="en-US" sz="2000" dirty="0">
                <a:latin typeface="+mn-lt"/>
              </a:rPr>
              <a:t>Each has separate requirements for eligibility and for what needs to be collected from applicants</a:t>
            </a:r>
          </a:p>
          <a:p>
            <a:pPr marL="1257300" lvl="2" indent="-342900">
              <a:buFont typeface="Arial" panose="020B0604020202020204" pitchFamily="34" charset="0"/>
              <a:buChar char="•"/>
            </a:pPr>
            <a:r>
              <a:rPr lang="en-US" sz="2000" dirty="0">
                <a:latin typeface="+mn-lt"/>
              </a:rPr>
              <a:t>This means funding source specific applications must be submitted</a:t>
            </a:r>
          </a:p>
          <a:p>
            <a:pPr marL="285750" indent="-285750">
              <a:buFont typeface="Arial" panose="020B0604020202020204" pitchFamily="34" charset="0"/>
              <a:buChar char="•"/>
            </a:pPr>
            <a:r>
              <a:rPr lang="en-US" sz="2000" dirty="0">
                <a:latin typeface="+mn-lt"/>
              </a:rPr>
              <a:t>Applications consist of two parts:</a:t>
            </a:r>
          </a:p>
          <a:p>
            <a:pPr marL="742950" lvl="1" indent="-285750">
              <a:buFont typeface="Arial" panose="020B0604020202020204" pitchFamily="34" charset="0"/>
              <a:buChar char="•"/>
            </a:pPr>
            <a:r>
              <a:rPr lang="en-US" sz="2000" u="sng" dirty="0">
                <a:latin typeface="+mn-lt"/>
              </a:rPr>
              <a:t>Part 1</a:t>
            </a:r>
            <a:r>
              <a:rPr lang="en-US" sz="2000" dirty="0">
                <a:latin typeface="+mn-lt"/>
              </a:rPr>
              <a:t>: Organization Application – complete once for your agency</a:t>
            </a:r>
          </a:p>
          <a:p>
            <a:pPr marL="742950" lvl="1" indent="-285750">
              <a:buFont typeface="Arial" panose="020B0604020202020204" pitchFamily="34" charset="0"/>
              <a:buChar char="•"/>
            </a:pPr>
            <a:r>
              <a:rPr lang="en-US" sz="2000" u="sng" dirty="0">
                <a:latin typeface="+mn-lt"/>
              </a:rPr>
              <a:t>Part 2</a:t>
            </a:r>
            <a:r>
              <a:rPr lang="en-US" sz="2000" dirty="0">
                <a:latin typeface="+mn-lt"/>
              </a:rPr>
              <a:t>: Services Application – complete one for each project you are requesting funding for. You will be notified before applications open, identifying for you which applications to submit.</a:t>
            </a:r>
          </a:p>
          <a:p>
            <a:pPr marL="285750" indent="-285750">
              <a:buFont typeface="Arial" panose="020B0604020202020204" pitchFamily="34" charset="0"/>
              <a:buChar char="•"/>
            </a:pPr>
            <a:endParaRPr lang="en-US" sz="2400" dirty="0">
              <a:latin typeface="+mn-lt"/>
            </a:endParaRPr>
          </a:p>
          <a:p>
            <a:pPr marL="457200"/>
            <a:endParaRPr lang="en-US" sz="2000" dirty="0">
              <a:latin typeface="+mn-lt"/>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79121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05C8D965-E17F-4A91-A890-D27AF2233F01}"/>
              </a:ext>
            </a:extLst>
          </p:cNvPr>
          <p:cNvSpPr>
            <a:spLocks noGrp="1"/>
          </p:cNvSpPr>
          <p:nvPr>
            <p:ph type="ftr" sz="quarter" idx="3"/>
          </p:nvPr>
        </p:nvSpPr>
        <p:spPr>
          <a:xfrm rot="16200000">
            <a:off x="5783581" y="3055620"/>
            <a:ext cx="6172199" cy="36576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200" dirty="0"/>
              <a:t>Kitsap County Human Services –</a:t>
            </a:r>
          </a:p>
          <a:p>
            <a:r>
              <a:rPr lang="en-US" sz="1200" dirty="0"/>
              <a:t> Mental Health, Chemical dependency, and Therapeutic Courts</a:t>
            </a:r>
          </a:p>
        </p:txBody>
      </p:sp>
      <p:sp>
        <p:nvSpPr>
          <p:cNvPr id="5" name="Title 7">
            <a:extLst>
              <a:ext uri="{FF2B5EF4-FFF2-40B4-BE49-F238E27FC236}">
                <a16:creationId xmlns:a16="http://schemas.microsoft.com/office/drawing/2014/main" id="{D38B3E39-3D0C-4702-AAFA-FA218364B416}"/>
              </a:ext>
            </a:extLst>
          </p:cNvPr>
          <p:cNvSpPr txBox="1">
            <a:spLocks/>
          </p:cNvSpPr>
          <p:nvPr/>
        </p:nvSpPr>
        <p:spPr>
          <a:xfrm>
            <a:off x="838200" y="2590800"/>
            <a:ext cx="7239000" cy="3581400"/>
          </a:xfrm>
          <a:prstGeom prst="rect">
            <a:avLst/>
          </a:prstGeom>
        </p:spPr>
        <p:txBody>
          <a:bodyPr>
            <a:normAutofit fontScale="97500"/>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pPr fontAlgn="auto">
              <a:spcAft>
                <a:spcPts val="0"/>
              </a:spcAft>
              <a:defRPr/>
            </a:pPr>
            <a:r>
              <a:rPr lang="en-US" sz="6000" dirty="0">
                <a:solidFill>
                  <a:schemeClr val="tx2">
                    <a:satMod val="13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2026 Application </a:t>
            </a:r>
            <a:br>
              <a:rPr lang="en-US" sz="6000" dirty="0">
                <a:solidFill>
                  <a:schemeClr val="tx2">
                    <a:satMod val="13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n-US" sz="6000" dirty="0">
                <a:solidFill>
                  <a:schemeClr val="tx2">
                    <a:satMod val="13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Two Parts</a:t>
            </a:r>
          </a:p>
        </p:txBody>
      </p:sp>
    </p:spTree>
    <p:extLst>
      <p:ext uri="{BB962C8B-B14F-4D97-AF65-F5344CB8AC3E}">
        <p14:creationId xmlns:p14="http://schemas.microsoft.com/office/powerpoint/2010/main" val="251249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59CEEB-CAEF-141C-E74F-52426C7D7B94}"/>
              </a:ext>
            </a:extLst>
          </p:cNvPr>
          <p:cNvPicPr>
            <a:picLocks noChangeAspect="1"/>
          </p:cNvPicPr>
          <p:nvPr/>
        </p:nvPicPr>
        <p:blipFill>
          <a:blip r:embed="rId2"/>
          <a:stretch>
            <a:fillRect/>
          </a:stretch>
        </p:blipFill>
        <p:spPr>
          <a:xfrm>
            <a:off x="0" y="1100321"/>
            <a:ext cx="9144000" cy="4657358"/>
          </a:xfrm>
          <a:prstGeom prst="rect">
            <a:avLst/>
          </a:prstGeom>
        </p:spPr>
      </p:pic>
      <p:sp>
        <p:nvSpPr>
          <p:cNvPr id="4" name="TextBox 3">
            <a:extLst>
              <a:ext uri="{FF2B5EF4-FFF2-40B4-BE49-F238E27FC236}">
                <a16:creationId xmlns:a16="http://schemas.microsoft.com/office/drawing/2014/main" id="{BEF68276-F90A-2C93-89C3-AC9F86795873}"/>
              </a:ext>
            </a:extLst>
          </p:cNvPr>
          <p:cNvSpPr txBox="1"/>
          <p:nvPr/>
        </p:nvSpPr>
        <p:spPr>
          <a:xfrm>
            <a:off x="152400" y="152400"/>
            <a:ext cx="8686800" cy="646331"/>
          </a:xfrm>
          <a:prstGeom prst="rect">
            <a:avLst/>
          </a:prstGeom>
          <a:noFill/>
        </p:spPr>
        <p:txBody>
          <a:bodyPr wrap="square" rtlCol="0">
            <a:spAutoFit/>
          </a:bodyPr>
          <a:lstStyle/>
          <a:p>
            <a:pPr algn="l"/>
            <a:r>
              <a:rPr lang="en-US" dirty="0"/>
              <a:t>As applications open, you will see them available on the “Programs page”. To get back to the programs page, click Programs button top right. </a:t>
            </a:r>
          </a:p>
        </p:txBody>
      </p:sp>
    </p:spTree>
    <p:extLst>
      <p:ext uri="{BB962C8B-B14F-4D97-AF65-F5344CB8AC3E}">
        <p14:creationId xmlns:p14="http://schemas.microsoft.com/office/powerpoint/2010/main" val="85179866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EB42BD34BCF34995D85902EFFC9465" ma:contentTypeVersion="2" ma:contentTypeDescription="Create a new document." ma:contentTypeScope="" ma:versionID="5ab0fbaee27c19fef3e1145168010edb">
  <xsd:schema xmlns:xsd="http://www.w3.org/2001/XMLSchema" xmlns:xs="http://www.w3.org/2001/XMLSchema" xmlns:p="http://schemas.microsoft.com/office/2006/metadata/properties" xmlns:ns1="http://schemas.microsoft.com/sharepoint/v3" xmlns:ns2="c2332377-cff8-459a-a28f-ba5225a80bc3" targetNamespace="http://schemas.microsoft.com/office/2006/metadata/properties" ma:root="true" ma:fieldsID="95fb8d492e64d7cec574ef54b4b9f598" ns1:_="" ns2:_="">
    <xsd:import namespace="http://schemas.microsoft.com/sharepoint/v3"/>
    <xsd:import namespace="c2332377-cff8-459a-a28f-ba5225a80bc3"/>
    <xsd:element name="properties">
      <xsd:complexType>
        <xsd:sequence>
          <xsd:element name="documentManagement">
            <xsd:complexType>
              <xsd:all>
                <xsd:element ref="ns1:PublishingStartDate" minOccurs="0"/>
                <xsd:element ref="ns1:PublishingExpirationDate" minOccurs="0"/>
                <xsd:element ref="ns2:Recently_x0020_Add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332377-cff8-459a-a28f-ba5225a80bc3" elementFormDefault="qualified">
    <xsd:import namespace="http://schemas.microsoft.com/office/2006/documentManagement/types"/>
    <xsd:import namespace="http://schemas.microsoft.com/office/infopath/2007/PartnerControls"/>
    <xsd:element name="Recently_x0020_Added" ma:index="10" nillable="true" ma:displayName="Recently Added" ma:format="DateOnly" ma:internalName="Recently_x0020_Add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cently_x0020_Added xmlns="c2332377-cff8-459a-a28f-ba5225a80bc3"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5C80768-9B5A-44F3-8B04-D1DB34CA306E}"/>
</file>

<file path=customXml/itemProps2.xml><?xml version="1.0" encoding="utf-8"?>
<ds:datastoreItem xmlns:ds="http://schemas.openxmlformats.org/officeDocument/2006/customXml" ds:itemID="{379B48F0-B18C-4262-B8F9-DA0D59E41034}"/>
</file>

<file path=customXml/itemProps3.xml><?xml version="1.0" encoding="utf-8"?>
<ds:datastoreItem xmlns:ds="http://schemas.openxmlformats.org/officeDocument/2006/customXml" ds:itemID="{3D49D83C-C29B-4CA2-AF39-F6C3C80A0984}"/>
</file>

<file path=docProps/app.xml><?xml version="1.0" encoding="utf-8"?>
<Properties xmlns="http://schemas.openxmlformats.org/officeDocument/2006/extended-properties" xmlns:vt="http://schemas.openxmlformats.org/officeDocument/2006/docPropsVTypes">
  <Template>Retrospect</Template>
  <TotalTime>36790</TotalTime>
  <Words>4003</Words>
  <Application>Microsoft Office PowerPoint</Application>
  <PresentationFormat>On-screen Show (4:3)</PresentationFormat>
  <Paragraphs>447</Paragraphs>
  <Slides>65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-apple-system</vt:lpstr>
      <vt:lpstr>Arial</vt:lpstr>
      <vt:lpstr>Calibri</vt:lpstr>
      <vt:lpstr>Calibri Light</vt:lpstr>
      <vt:lpstr>National2</vt:lpstr>
      <vt:lpstr>Symbol</vt:lpstr>
      <vt:lpstr>Verdana</vt:lpstr>
      <vt:lpstr>Wingdings</vt:lpstr>
      <vt:lpstr>Wingdings 2</vt:lpstr>
      <vt:lpstr>Retrospect</vt:lpstr>
      <vt:lpstr>Kitsap Coordinated Grant Application 2025 for 2026</vt:lpstr>
      <vt:lpstr>Welcome!</vt:lpstr>
      <vt:lpstr>Introductions</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Basics and Demonstration</vt:lpstr>
      <vt:lpstr>2026 Coordinated Grant Application</vt:lpstr>
      <vt:lpstr>For NEW Applicants</vt:lpstr>
      <vt:lpstr>Accessing the CGA Website</vt:lpstr>
      <vt:lpstr>Registering a NEW Applicant Account</vt:lpstr>
      <vt:lpstr>Register on Apply</vt:lpstr>
      <vt:lpstr>Welcome!</vt:lpstr>
      <vt:lpstr>Manage your Organization</vt:lpstr>
      <vt:lpstr>Registered Successfully</vt:lpstr>
      <vt:lpstr>For RETURNING and NEW Applicants</vt:lpstr>
      <vt:lpstr>Accessing the CGA Website</vt:lpstr>
      <vt:lpstr>Password Reset</vt:lpstr>
      <vt:lpstr>Add Members or Collaborators</vt:lpstr>
      <vt:lpstr>Add Members or Collaborators</vt:lpstr>
      <vt:lpstr>Add Members or Collaborators</vt:lpstr>
      <vt:lpstr>Transferring Primary Account</vt:lpstr>
      <vt:lpstr>Creating An Application</vt:lpstr>
      <vt:lpstr>Overview of the CGA Website</vt:lpstr>
      <vt:lpstr>Program Page</vt:lpstr>
      <vt:lpstr>PowerPoint Presentation</vt:lpstr>
      <vt:lpstr>Starting an Application</vt:lpstr>
      <vt:lpstr>PowerPoint Presentation</vt:lpstr>
      <vt:lpstr>Part 1 – Organizational Information 2026</vt:lpstr>
      <vt:lpstr>Part 1 - Organizational Information Application</vt:lpstr>
      <vt:lpstr>Name the Application</vt:lpstr>
      <vt:lpstr>Part 1 - Organizational Information Application</vt:lpstr>
      <vt:lpstr>Part 1 - Organizational Information Application</vt:lpstr>
      <vt:lpstr>Part 2 –  Application 2026</vt:lpstr>
      <vt:lpstr>Part 2 – Application 2026</vt:lpstr>
      <vt:lpstr>Name the Application</vt:lpstr>
      <vt:lpstr>Services Application Dashboard</vt:lpstr>
      <vt:lpstr>Additional Tasks Created</vt:lpstr>
      <vt:lpstr>Instructions, Forms, and Worksheets</vt:lpstr>
      <vt:lpstr>Application Dashboard</vt:lpstr>
      <vt:lpstr>If Applying for Multiple Funding Sources</vt:lpstr>
      <vt:lpstr>PowerPoint Presentation</vt:lpstr>
      <vt:lpstr>PowerPoint Presentation</vt:lpstr>
      <vt:lpstr>COMPLETE Applications Must Include</vt:lpstr>
      <vt:lpstr>PowerPoint Presentation</vt:lpstr>
      <vt:lpstr>PowerPoint Presentation</vt:lpstr>
      <vt:lpstr>5 TIPS FOR A  GREAT APPLICATION</vt:lpstr>
      <vt:lpstr>Application Assistance</vt:lpstr>
      <vt:lpstr>2026 Coordinated Grant Application</vt:lpstr>
      <vt:lpstr>Review and Awards Process</vt:lpstr>
      <vt:lpstr>Review &amp; Award Process</vt:lpstr>
      <vt:lpstr>Review and Award Process</vt:lpstr>
      <vt:lpstr>Assistance</vt:lpstr>
      <vt:lpstr>Getting Help</vt:lpstr>
      <vt:lpstr>PowerPoint Presentation</vt:lpstr>
      <vt:lpstr>PowerPoint Presentation</vt:lpstr>
    </vt:vector>
  </TitlesOfParts>
  <Company>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Kitsap Coordianted Grant Application</dc:title>
  <dc:creator>Kirsten</dc:creator>
  <cp:lastModifiedBy>Hannah Shockley</cp:lastModifiedBy>
  <cp:revision>851</cp:revision>
  <cp:lastPrinted>2018-05-14T20:22:48Z</cp:lastPrinted>
  <dcterms:created xsi:type="dcterms:W3CDTF">2011-04-14T17:58:24Z</dcterms:created>
  <dcterms:modified xsi:type="dcterms:W3CDTF">2025-06-04T20:13:30Z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0x01010029EB42BD34BCF34995D85902EFFC9465</vt:lpwstr>
  </property>
</Properties>
</file>