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3.xml" ContentType="application/vnd.openxmlformats-officedocument.drawingml.diagramStyle+xml"/>
  <Override PartName="/ppt/authors.xml" ContentType="application/vnd.ms-powerpoint.authors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omments/modernComment_151_15E3DCDB.xml" ContentType="application/vnd.ms-powerpoint.comment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0" r:id="rId2"/>
    <p:sldId id="267" r:id="rId3"/>
    <p:sldId id="274" r:id="rId4"/>
    <p:sldId id="334" r:id="rId5"/>
    <p:sldId id="336" r:id="rId6"/>
    <p:sldId id="337" r:id="rId7"/>
    <p:sldId id="335" r:id="rId8"/>
    <p:sldId id="317" r:id="rId9"/>
    <p:sldId id="273" r:id="rId10"/>
    <p:sldId id="319" r:id="rId11"/>
    <p:sldId id="262" r:id="rId12"/>
    <p:sldId id="316" r:id="rId13"/>
    <p:sldId id="315" r:id="rId14"/>
    <p:sldId id="321" r:id="rId15"/>
    <p:sldId id="320" r:id="rId16"/>
    <p:sldId id="325" r:id="rId17"/>
    <p:sldId id="340" r:id="rId18"/>
    <p:sldId id="284" r:id="rId19"/>
    <p:sldId id="348" r:id="rId20"/>
    <p:sldId id="318" r:id="rId21"/>
    <p:sldId id="341" r:id="rId22"/>
    <p:sldId id="342" r:id="rId23"/>
    <p:sldId id="343" r:id="rId24"/>
    <p:sldId id="344" r:id="rId25"/>
    <p:sldId id="349" r:id="rId26"/>
    <p:sldId id="285" r:id="rId27"/>
    <p:sldId id="345" r:id="rId28"/>
    <p:sldId id="346" r:id="rId29"/>
    <p:sldId id="347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5C5B6-F1A7-3488-48B3-363852C56006}" name="Dawn Spilsbury" initials="DS" userId="Dawn Spilsbur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14454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212B0-9147-473D-9010-738B95BD2925}" v="63" dt="2024-09-09T16:17:46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80102"/>
  </p:normalViewPr>
  <p:slideViewPr>
    <p:cSldViewPr snapToGrid="0">
      <p:cViewPr varScale="1">
        <p:scale>
          <a:sx n="88" d="100"/>
          <a:sy n="88" d="100"/>
        </p:scale>
        <p:origin x="75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8/10/relationships/authors" Target="authors.xml"/></Relationships>
</file>

<file path=ppt/comments/modernComment_151_15E3DC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ECC19E-504E-47CE-BD19-0B87CC3465E3}" authorId="{3125C5B6-F1A7-3488-48B3-363852C56006}" created="2024-09-06T02:14:52.798">
    <pc:sldMkLst xmlns:pc="http://schemas.microsoft.com/office/powerpoint/2013/main/command">
      <pc:docMk/>
      <pc:sldMk cId="367254747" sldId="337"/>
    </pc:sldMkLst>
    <p188:txBody>
      <a:bodyPr/>
      <a:lstStyle/>
      <a:p>
        <a:r>
          <a:rPr lang="en-US"/>
          <a:t>
Do we want to point to the Dec 2022 storm as likely being exacerbated by SLR? Just to bring it home that this isnt a future problem?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0C7A5-4FD9-4A34-9B7A-B70DE917B186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CF9D4B-818C-4AAB-AC22-9B8A379DA8AD}">
      <dgm:prSet/>
      <dgm:spPr/>
      <dgm:t>
        <a:bodyPr/>
        <a:lstStyle/>
        <a:p>
          <a:r>
            <a:rPr lang="en-US"/>
            <a:t>Identify</a:t>
          </a:r>
        </a:p>
      </dgm:t>
    </dgm:pt>
    <dgm:pt modelId="{B9738105-F309-4F7C-97C7-0A83BD6E9911}" type="parTrans" cxnId="{4A23B7E3-43E7-482A-B196-0AF5A8257FD1}">
      <dgm:prSet/>
      <dgm:spPr/>
      <dgm:t>
        <a:bodyPr/>
        <a:lstStyle/>
        <a:p>
          <a:endParaRPr lang="en-US"/>
        </a:p>
      </dgm:t>
    </dgm:pt>
    <dgm:pt modelId="{D0DFE8C5-CF61-4D64-B79C-D2514E44F368}" type="sibTrans" cxnId="{4A23B7E3-43E7-482A-B196-0AF5A8257FD1}">
      <dgm:prSet/>
      <dgm:spPr/>
      <dgm:t>
        <a:bodyPr/>
        <a:lstStyle/>
        <a:p>
          <a:endParaRPr lang="en-US"/>
        </a:p>
      </dgm:t>
    </dgm:pt>
    <dgm:pt modelId="{C0C7F066-E8F1-4C33-83BB-C3911026317A}">
      <dgm:prSet/>
      <dgm:spPr/>
      <dgm:t>
        <a:bodyPr/>
        <a:lstStyle/>
        <a:p>
          <a:r>
            <a:rPr lang="en-US" dirty="0"/>
            <a:t>Identify assets with potential for loss of damage from sea level rise.</a:t>
          </a:r>
        </a:p>
      </dgm:t>
    </dgm:pt>
    <dgm:pt modelId="{87A4A36B-14D7-497F-A491-55A4D7B662F3}" type="parTrans" cxnId="{FCD58742-0CF3-47A1-B5D6-0922D02D1AA6}">
      <dgm:prSet/>
      <dgm:spPr/>
      <dgm:t>
        <a:bodyPr/>
        <a:lstStyle/>
        <a:p>
          <a:endParaRPr lang="en-US"/>
        </a:p>
      </dgm:t>
    </dgm:pt>
    <dgm:pt modelId="{A5AF87B8-EE9E-4573-B5A1-404630B8D065}" type="sibTrans" cxnId="{FCD58742-0CF3-47A1-B5D6-0922D02D1AA6}">
      <dgm:prSet/>
      <dgm:spPr/>
      <dgm:t>
        <a:bodyPr/>
        <a:lstStyle/>
        <a:p>
          <a:endParaRPr lang="en-US"/>
        </a:p>
      </dgm:t>
    </dgm:pt>
    <dgm:pt modelId="{58E092D4-4E3C-45F7-AC9F-AA7C44C937B4}">
      <dgm:prSet/>
      <dgm:spPr/>
      <dgm:t>
        <a:bodyPr/>
        <a:lstStyle/>
        <a:p>
          <a:r>
            <a:rPr lang="en-US" dirty="0"/>
            <a:t>Complete</a:t>
          </a:r>
        </a:p>
      </dgm:t>
    </dgm:pt>
    <dgm:pt modelId="{396221C2-C6A9-4832-B6AC-2130549C223A}" type="parTrans" cxnId="{085E258E-0632-44FB-B3BE-F478FA395C88}">
      <dgm:prSet/>
      <dgm:spPr/>
      <dgm:t>
        <a:bodyPr/>
        <a:lstStyle/>
        <a:p>
          <a:endParaRPr lang="en-US"/>
        </a:p>
      </dgm:t>
    </dgm:pt>
    <dgm:pt modelId="{EB9F5FFE-0BAB-4522-9AC3-EB45F803FDDC}" type="sibTrans" cxnId="{085E258E-0632-44FB-B3BE-F478FA395C88}">
      <dgm:prSet/>
      <dgm:spPr/>
      <dgm:t>
        <a:bodyPr/>
        <a:lstStyle/>
        <a:p>
          <a:endParaRPr lang="en-US"/>
        </a:p>
      </dgm:t>
    </dgm:pt>
    <dgm:pt modelId="{ED084C95-EB12-4E60-9A93-878C674F3476}">
      <dgm:prSet/>
      <dgm:spPr/>
      <dgm:t>
        <a:bodyPr/>
        <a:lstStyle/>
        <a:p>
          <a:r>
            <a:rPr lang="en-US"/>
            <a:t>Complete risk analysis and vulnerability assessment, based on mapping predictions to be decided by the Technical Advisory Committee (TAC) in July. </a:t>
          </a:r>
          <a:endParaRPr lang="en-US" dirty="0"/>
        </a:p>
      </dgm:t>
    </dgm:pt>
    <dgm:pt modelId="{2B0C269D-BF62-4049-B692-13F0CAC463C1}" type="parTrans" cxnId="{C1181A05-29B3-4777-8C04-8CAF1F0CCB7C}">
      <dgm:prSet/>
      <dgm:spPr/>
      <dgm:t>
        <a:bodyPr/>
        <a:lstStyle/>
        <a:p>
          <a:endParaRPr lang="en-US"/>
        </a:p>
      </dgm:t>
    </dgm:pt>
    <dgm:pt modelId="{8CF554AD-2A08-4B14-9141-6D49D698B58F}" type="sibTrans" cxnId="{C1181A05-29B3-4777-8C04-8CAF1F0CCB7C}">
      <dgm:prSet/>
      <dgm:spPr/>
      <dgm:t>
        <a:bodyPr/>
        <a:lstStyle/>
        <a:p>
          <a:endParaRPr lang="en-US"/>
        </a:p>
      </dgm:t>
    </dgm:pt>
    <dgm:pt modelId="{A1E6FE70-6B44-4D32-9E77-2531D427E855}">
      <dgm:prSet/>
      <dgm:spPr/>
      <dgm:t>
        <a:bodyPr/>
        <a:lstStyle/>
        <a:p>
          <a:r>
            <a:rPr lang="en-US"/>
            <a:t>Propose</a:t>
          </a:r>
        </a:p>
      </dgm:t>
    </dgm:pt>
    <dgm:pt modelId="{F8F4588A-2B3D-4430-8109-7F5E20227099}" type="parTrans" cxnId="{C70ABA82-E8B8-4256-A29A-142A402E9A53}">
      <dgm:prSet/>
      <dgm:spPr/>
      <dgm:t>
        <a:bodyPr/>
        <a:lstStyle/>
        <a:p>
          <a:endParaRPr lang="en-US"/>
        </a:p>
      </dgm:t>
    </dgm:pt>
    <dgm:pt modelId="{424AE687-C2A9-404B-9DA4-E2C6C2965EAA}" type="sibTrans" cxnId="{C70ABA82-E8B8-4256-A29A-142A402E9A53}">
      <dgm:prSet/>
      <dgm:spPr/>
      <dgm:t>
        <a:bodyPr/>
        <a:lstStyle/>
        <a:p>
          <a:endParaRPr lang="en-US"/>
        </a:p>
      </dgm:t>
    </dgm:pt>
    <dgm:pt modelId="{948B70C4-FF23-4ED5-8E8B-AFBA5D972DB6}">
      <dgm:prSet/>
      <dgm:spPr/>
      <dgm:t>
        <a:bodyPr/>
        <a:lstStyle/>
        <a:p>
          <a:r>
            <a:rPr lang="en-US" dirty="0"/>
            <a:t>Propose practical region-specific actions or projects, to address increased sea water interactions where appropriate.</a:t>
          </a:r>
        </a:p>
      </dgm:t>
    </dgm:pt>
    <dgm:pt modelId="{C4EE3885-7D72-44AA-883D-1468E7F6C932}" type="parTrans" cxnId="{CE95CD31-5201-450C-8742-878C99782C3C}">
      <dgm:prSet/>
      <dgm:spPr/>
      <dgm:t>
        <a:bodyPr/>
        <a:lstStyle/>
        <a:p>
          <a:endParaRPr lang="en-US"/>
        </a:p>
      </dgm:t>
    </dgm:pt>
    <dgm:pt modelId="{9A57BAF2-1E87-4218-B7DD-7AF3B57795D4}" type="sibTrans" cxnId="{CE95CD31-5201-450C-8742-878C99782C3C}">
      <dgm:prSet/>
      <dgm:spPr/>
      <dgm:t>
        <a:bodyPr/>
        <a:lstStyle/>
        <a:p>
          <a:endParaRPr lang="en-US"/>
        </a:p>
      </dgm:t>
    </dgm:pt>
    <dgm:pt modelId="{671AB966-0764-4564-A942-1AD6847771CE}" type="pres">
      <dgm:prSet presAssocID="{9630C7A5-4FD9-4A34-9B7A-B70DE917B186}" presName="Name0" presStyleCnt="0">
        <dgm:presLayoutVars>
          <dgm:dir/>
          <dgm:animLvl val="lvl"/>
          <dgm:resizeHandles val="exact"/>
        </dgm:presLayoutVars>
      </dgm:prSet>
      <dgm:spPr/>
    </dgm:pt>
    <dgm:pt modelId="{D4CD4D4E-6CFA-4478-B4F2-8297A0B15B20}" type="pres">
      <dgm:prSet presAssocID="{B1CF9D4B-818C-4AAB-AC22-9B8A379DA8AD}" presName="composite" presStyleCnt="0"/>
      <dgm:spPr/>
    </dgm:pt>
    <dgm:pt modelId="{2F938A3D-25B3-4E5F-9265-091D082902DE}" type="pres">
      <dgm:prSet presAssocID="{B1CF9D4B-818C-4AAB-AC22-9B8A379DA8AD}" presName="parTx" presStyleLbl="alignNode1" presStyleIdx="0" presStyleCnt="3">
        <dgm:presLayoutVars>
          <dgm:chMax val="0"/>
          <dgm:chPref val="0"/>
        </dgm:presLayoutVars>
      </dgm:prSet>
      <dgm:spPr/>
    </dgm:pt>
    <dgm:pt modelId="{0C41D2CC-96A5-4404-AEE1-61FD8D5793A5}" type="pres">
      <dgm:prSet presAssocID="{B1CF9D4B-818C-4AAB-AC22-9B8A379DA8AD}" presName="desTx" presStyleLbl="alignAccFollowNode1" presStyleIdx="0" presStyleCnt="3">
        <dgm:presLayoutVars/>
      </dgm:prSet>
      <dgm:spPr/>
    </dgm:pt>
    <dgm:pt modelId="{948BCAE3-F41D-4AED-AD97-9CAD7B5CC89A}" type="pres">
      <dgm:prSet presAssocID="{D0DFE8C5-CF61-4D64-B79C-D2514E44F368}" presName="space" presStyleCnt="0"/>
      <dgm:spPr/>
    </dgm:pt>
    <dgm:pt modelId="{31593143-1E04-4164-845A-273F4B2CCBD6}" type="pres">
      <dgm:prSet presAssocID="{58E092D4-4E3C-45F7-AC9F-AA7C44C937B4}" presName="composite" presStyleCnt="0"/>
      <dgm:spPr/>
    </dgm:pt>
    <dgm:pt modelId="{5C85EE00-C06B-486B-80BD-193640DD9314}" type="pres">
      <dgm:prSet presAssocID="{58E092D4-4E3C-45F7-AC9F-AA7C44C937B4}" presName="parTx" presStyleLbl="alignNode1" presStyleIdx="1" presStyleCnt="3">
        <dgm:presLayoutVars>
          <dgm:chMax val="0"/>
          <dgm:chPref val="0"/>
        </dgm:presLayoutVars>
      </dgm:prSet>
      <dgm:spPr/>
    </dgm:pt>
    <dgm:pt modelId="{34ACF841-CD55-4ABC-9806-2A56085D8834}" type="pres">
      <dgm:prSet presAssocID="{58E092D4-4E3C-45F7-AC9F-AA7C44C937B4}" presName="desTx" presStyleLbl="alignAccFollowNode1" presStyleIdx="1" presStyleCnt="3">
        <dgm:presLayoutVars/>
      </dgm:prSet>
      <dgm:spPr/>
    </dgm:pt>
    <dgm:pt modelId="{F7D38503-D56E-483A-B3BD-6D5E2F6BA7E8}" type="pres">
      <dgm:prSet presAssocID="{EB9F5FFE-0BAB-4522-9AC3-EB45F803FDDC}" presName="space" presStyleCnt="0"/>
      <dgm:spPr/>
    </dgm:pt>
    <dgm:pt modelId="{7057C2C7-7B37-43A5-AEBF-4DEE5436C5FE}" type="pres">
      <dgm:prSet presAssocID="{A1E6FE70-6B44-4D32-9E77-2531D427E855}" presName="composite" presStyleCnt="0"/>
      <dgm:spPr/>
    </dgm:pt>
    <dgm:pt modelId="{02667671-E04E-4FF3-B005-F3D2E1CA41FC}" type="pres">
      <dgm:prSet presAssocID="{A1E6FE70-6B44-4D32-9E77-2531D427E855}" presName="parTx" presStyleLbl="alignNode1" presStyleIdx="2" presStyleCnt="3">
        <dgm:presLayoutVars>
          <dgm:chMax val="0"/>
          <dgm:chPref val="0"/>
        </dgm:presLayoutVars>
      </dgm:prSet>
      <dgm:spPr/>
    </dgm:pt>
    <dgm:pt modelId="{B90E8F6E-D4BA-495C-93F2-AAC29D07E5CE}" type="pres">
      <dgm:prSet presAssocID="{A1E6FE70-6B44-4D32-9E77-2531D427E855}" presName="desTx" presStyleLbl="alignAccFollowNode1" presStyleIdx="2" presStyleCnt="3">
        <dgm:presLayoutVars/>
      </dgm:prSet>
      <dgm:spPr/>
    </dgm:pt>
  </dgm:ptLst>
  <dgm:cxnLst>
    <dgm:cxn modelId="{C1181A05-29B3-4777-8C04-8CAF1F0CCB7C}" srcId="{58E092D4-4E3C-45F7-AC9F-AA7C44C937B4}" destId="{ED084C95-EB12-4E60-9A93-878C674F3476}" srcOrd="0" destOrd="0" parTransId="{2B0C269D-BF62-4049-B692-13F0CAC463C1}" sibTransId="{8CF554AD-2A08-4B14-9141-6D49D698B58F}"/>
    <dgm:cxn modelId="{1E13F312-514B-43ED-819C-4174AE74041A}" type="presOf" srcId="{B1CF9D4B-818C-4AAB-AC22-9B8A379DA8AD}" destId="{2F938A3D-25B3-4E5F-9265-091D082902DE}" srcOrd="0" destOrd="0" presId="urn:microsoft.com/office/officeart/2016/7/layout/ChevronBlockProcess"/>
    <dgm:cxn modelId="{F3B5AE21-8B41-48BA-964E-CFC91F3E6B19}" type="presOf" srcId="{ED084C95-EB12-4E60-9A93-878C674F3476}" destId="{34ACF841-CD55-4ABC-9806-2A56085D8834}" srcOrd="0" destOrd="0" presId="urn:microsoft.com/office/officeart/2016/7/layout/ChevronBlockProcess"/>
    <dgm:cxn modelId="{CE95CD31-5201-450C-8742-878C99782C3C}" srcId="{A1E6FE70-6B44-4D32-9E77-2531D427E855}" destId="{948B70C4-FF23-4ED5-8E8B-AFBA5D972DB6}" srcOrd="0" destOrd="0" parTransId="{C4EE3885-7D72-44AA-883D-1468E7F6C932}" sibTransId="{9A57BAF2-1E87-4218-B7DD-7AF3B57795D4}"/>
    <dgm:cxn modelId="{70085F34-0B95-43AE-B5E3-AA24FB7990D7}" type="presOf" srcId="{A1E6FE70-6B44-4D32-9E77-2531D427E855}" destId="{02667671-E04E-4FF3-B005-F3D2E1CA41FC}" srcOrd="0" destOrd="0" presId="urn:microsoft.com/office/officeart/2016/7/layout/ChevronBlockProcess"/>
    <dgm:cxn modelId="{FCD58742-0CF3-47A1-B5D6-0922D02D1AA6}" srcId="{B1CF9D4B-818C-4AAB-AC22-9B8A379DA8AD}" destId="{C0C7F066-E8F1-4C33-83BB-C3911026317A}" srcOrd="0" destOrd="0" parTransId="{87A4A36B-14D7-497F-A491-55A4D7B662F3}" sibTransId="{A5AF87B8-EE9E-4573-B5A1-404630B8D065}"/>
    <dgm:cxn modelId="{475BE771-077B-4846-AB05-CD97461F0E79}" type="presOf" srcId="{C0C7F066-E8F1-4C33-83BB-C3911026317A}" destId="{0C41D2CC-96A5-4404-AEE1-61FD8D5793A5}" srcOrd="0" destOrd="0" presId="urn:microsoft.com/office/officeart/2016/7/layout/ChevronBlockProcess"/>
    <dgm:cxn modelId="{67218A58-E7BF-498D-997A-BF89D6780754}" type="presOf" srcId="{948B70C4-FF23-4ED5-8E8B-AFBA5D972DB6}" destId="{B90E8F6E-D4BA-495C-93F2-AAC29D07E5CE}" srcOrd="0" destOrd="0" presId="urn:microsoft.com/office/officeart/2016/7/layout/ChevronBlockProcess"/>
    <dgm:cxn modelId="{D9C32C5A-349A-41C0-906C-DF44307D5481}" type="presOf" srcId="{58E092D4-4E3C-45F7-AC9F-AA7C44C937B4}" destId="{5C85EE00-C06B-486B-80BD-193640DD9314}" srcOrd="0" destOrd="0" presId="urn:microsoft.com/office/officeart/2016/7/layout/ChevronBlockProcess"/>
    <dgm:cxn modelId="{C70ABA82-E8B8-4256-A29A-142A402E9A53}" srcId="{9630C7A5-4FD9-4A34-9B7A-B70DE917B186}" destId="{A1E6FE70-6B44-4D32-9E77-2531D427E855}" srcOrd="2" destOrd="0" parTransId="{F8F4588A-2B3D-4430-8109-7F5E20227099}" sibTransId="{424AE687-C2A9-404B-9DA4-E2C6C2965EAA}"/>
    <dgm:cxn modelId="{085E258E-0632-44FB-B3BE-F478FA395C88}" srcId="{9630C7A5-4FD9-4A34-9B7A-B70DE917B186}" destId="{58E092D4-4E3C-45F7-AC9F-AA7C44C937B4}" srcOrd="1" destOrd="0" parTransId="{396221C2-C6A9-4832-B6AC-2130549C223A}" sibTransId="{EB9F5FFE-0BAB-4522-9AC3-EB45F803FDDC}"/>
    <dgm:cxn modelId="{BE87AF97-AF67-4CC6-B1C7-38D4C3A09B25}" type="presOf" srcId="{9630C7A5-4FD9-4A34-9B7A-B70DE917B186}" destId="{671AB966-0764-4564-A942-1AD6847771CE}" srcOrd="0" destOrd="0" presId="urn:microsoft.com/office/officeart/2016/7/layout/ChevronBlockProcess"/>
    <dgm:cxn modelId="{4A23B7E3-43E7-482A-B196-0AF5A8257FD1}" srcId="{9630C7A5-4FD9-4A34-9B7A-B70DE917B186}" destId="{B1CF9D4B-818C-4AAB-AC22-9B8A379DA8AD}" srcOrd="0" destOrd="0" parTransId="{B9738105-F309-4F7C-97C7-0A83BD6E9911}" sibTransId="{D0DFE8C5-CF61-4D64-B79C-D2514E44F368}"/>
    <dgm:cxn modelId="{688E0237-60CF-4909-9479-912A5A285E74}" type="presParOf" srcId="{671AB966-0764-4564-A942-1AD6847771CE}" destId="{D4CD4D4E-6CFA-4478-B4F2-8297A0B15B20}" srcOrd="0" destOrd="0" presId="urn:microsoft.com/office/officeart/2016/7/layout/ChevronBlockProcess"/>
    <dgm:cxn modelId="{967D9907-F79C-4C19-8EF5-CBDF4FFA8FC4}" type="presParOf" srcId="{D4CD4D4E-6CFA-4478-B4F2-8297A0B15B20}" destId="{2F938A3D-25B3-4E5F-9265-091D082902DE}" srcOrd="0" destOrd="0" presId="urn:microsoft.com/office/officeart/2016/7/layout/ChevronBlockProcess"/>
    <dgm:cxn modelId="{166AE0E3-C084-49E1-A06A-8E8022A86C4A}" type="presParOf" srcId="{D4CD4D4E-6CFA-4478-B4F2-8297A0B15B20}" destId="{0C41D2CC-96A5-4404-AEE1-61FD8D5793A5}" srcOrd="1" destOrd="0" presId="urn:microsoft.com/office/officeart/2016/7/layout/ChevronBlockProcess"/>
    <dgm:cxn modelId="{425D0FF2-3C69-40DF-9BCD-474FD005664D}" type="presParOf" srcId="{671AB966-0764-4564-A942-1AD6847771CE}" destId="{948BCAE3-F41D-4AED-AD97-9CAD7B5CC89A}" srcOrd="1" destOrd="0" presId="urn:microsoft.com/office/officeart/2016/7/layout/ChevronBlockProcess"/>
    <dgm:cxn modelId="{44B435EE-F08B-4F97-B426-84CFB1E6B67D}" type="presParOf" srcId="{671AB966-0764-4564-A942-1AD6847771CE}" destId="{31593143-1E04-4164-845A-273F4B2CCBD6}" srcOrd="2" destOrd="0" presId="urn:microsoft.com/office/officeart/2016/7/layout/ChevronBlockProcess"/>
    <dgm:cxn modelId="{4C44F307-1B6C-4D7D-8FA1-0B39AB6B3B29}" type="presParOf" srcId="{31593143-1E04-4164-845A-273F4B2CCBD6}" destId="{5C85EE00-C06B-486B-80BD-193640DD9314}" srcOrd="0" destOrd="0" presId="urn:microsoft.com/office/officeart/2016/7/layout/ChevronBlockProcess"/>
    <dgm:cxn modelId="{75CDF7E4-4932-4C2F-B502-12AB15FF0D4E}" type="presParOf" srcId="{31593143-1E04-4164-845A-273F4B2CCBD6}" destId="{34ACF841-CD55-4ABC-9806-2A56085D8834}" srcOrd="1" destOrd="0" presId="urn:microsoft.com/office/officeart/2016/7/layout/ChevronBlockProcess"/>
    <dgm:cxn modelId="{7DCEBDD9-6222-4895-AC82-957CB7A5015D}" type="presParOf" srcId="{671AB966-0764-4564-A942-1AD6847771CE}" destId="{F7D38503-D56E-483A-B3BD-6D5E2F6BA7E8}" srcOrd="3" destOrd="0" presId="urn:microsoft.com/office/officeart/2016/7/layout/ChevronBlockProcess"/>
    <dgm:cxn modelId="{6DE70203-9548-4617-AA11-5CF21B966E51}" type="presParOf" srcId="{671AB966-0764-4564-A942-1AD6847771CE}" destId="{7057C2C7-7B37-43A5-AEBF-4DEE5436C5FE}" srcOrd="4" destOrd="0" presId="urn:microsoft.com/office/officeart/2016/7/layout/ChevronBlockProcess"/>
    <dgm:cxn modelId="{DF46FDF3-26CB-48B1-BB45-3DB023174BEC}" type="presParOf" srcId="{7057C2C7-7B37-43A5-AEBF-4DEE5436C5FE}" destId="{02667671-E04E-4FF3-B005-F3D2E1CA41FC}" srcOrd="0" destOrd="0" presId="urn:microsoft.com/office/officeart/2016/7/layout/ChevronBlockProcess"/>
    <dgm:cxn modelId="{EF46D139-1DB1-4239-B7F9-792C0AE86D63}" type="presParOf" srcId="{7057C2C7-7B37-43A5-AEBF-4DEE5436C5FE}" destId="{B90E8F6E-D4BA-495C-93F2-AAC29D07E5C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74CC5-D744-4475-841E-CEAD9E17059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63B12F1-C8E4-4003-A589-D42C8710F99C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QAPP</a:t>
          </a:r>
        </a:p>
      </dgm:t>
    </dgm:pt>
    <dgm:pt modelId="{E511C583-9817-4FB8-A344-C0083B1B755D}" type="parTrans" cxnId="{27A0F0BD-95A9-448E-8436-25B1EA08CE9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25CE3D8-04E2-4305-B157-430281C54A4D}" type="sibTrans" cxnId="{27A0F0BD-95A9-448E-8436-25B1EA08CE9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7170106-9B20-42E9-AE14-BB068CD6BD8D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ysClr val="windowText" lastClr="000000"/>
              </a:solidFill>
            </a:rPr>
            <a:t>Choose Projections</a:t>
          </a:r>
        </a:p>
      </dgm:t>
    </dgm:pt>
    <dgm:pt modelId="{FEAACE3D-1B73-4ED3-B7C5-BC0E5B205D13}" type="parTrans" cxnId="{6EF17064-74A8-43F1-AD97-3AABFE80F1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84E9DCF-9AA5-40F3-B753-B5AEB3759E42}" type="sibTrans" cxnId="{6EF17064-74A8-43F1-AD97-3AABFE80F1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66795B5-1543-4965-9475-3B1451ADDE47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Aggregate Data</a:t>
          </a:r>
        </a:p>
      </dgm:t>
    </dgm:pt>
    <dgm:pt modelId="{E791E556-A180-486C-A766-03C50959088E}" type="parTrans" cxnId="{FD2884A8-E3B4-427B-9A6E-88E4C225962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0C1E60-0424-4BEA-84ED-2DB7E1385883}" type="sibTrans" cxnId="{FD2884A8-E3B4-427B-9A6E-88E4C225962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BDC47BD-6626-4EA1-AA22-D96D13616426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Make Maps</a:t>
          </a:r>
        </a:p>
      </dgm:t>
    </dgm:pt>
    <dgm:pt modelId="{36254B58-0605-4109-B3CF-5E8E7519C5E0}" type="parTrans" cxnId="{7552F973-A29C-4E77-9A6E-108FEE5BFE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8973964-4EDB-45CB-85F9-FE78A06B5C61}" type="sibTrans" cxnId="{7552F973-A29C-4E77-9A6E-108FEE5BFE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9A4585E-06B4-4DB3-BF05-9C799000E8F4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Assess Impacts</a:t>
          </a:r>
        </a:p>
      </dgm:t>
    </dgm:pt>
    <dgm:pt modelId="{54B19652-0548-422C-B37D-DB6081061FEA}" type="parTrans" cxnId="{876D6581-9C51-4239-9398-962E198578A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C63FB1A-99C3-44E0-883A-13BE9C0FA85B}" type="sibTrans" cxnId="{876D6581-9C51-4239-9398-962E198578A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666C070-086E-4894-9559-7202C687D95D}">
      <dgm:prSet phldrT="[Text]"/>
      <dgm:spPr/>
      <dgm:t>
        <a:bodyPr/>
        <a:lstStyle/>
        <a:p>
          <a:r>
            <a:rPr lang="en-US">
              <a:solidFill>
                <a:sysClr val="windowText" lastClr="000000"/>
              </a:solidFill>
            </a:rPr>
            <a:t>Develop </a:t>
          </a:r>
          <a:r>
            <a:rPr lang="en-US" dirty="0">
              <a:solidFill>
                <a:sysClr val="windowText" lastClr="000000"/>
              </a:solidFill>
            </a:rPr>
            <a:t>Models</a:t>
          </a:r>
        </a:p>
      </dgm:t>
    </dgm:pt>
    <dgm:pt modelId="{F5B877F9-9B8A-4730-B643-D0C61A60F935}" type="parTrans" cxnId="{A538215C-FC9B-47E0-A805-69213CBB4A56}">
      <dgm:prSet/>
      <dgm:spPr/>
    </dgm:pt>
    <dgm:pt modelId="{532248EF-85A4-455C-B11F-362DD11A54DB}" type="sibTrans" cxnId="{A538215C-FC9B-47E0-A805-69213CBB4A56}">
      <dgm:prSet/>
      <dgm:spPr/>
    </dgm:pt>
    <dgm:pt modelId="{3D378143-B359-4C85-850C-8C32E2693FAC}" type="pres">
      <dgm:prSet presAssocID="{0A674CC5-D744-4475-841E-CEAD9E17059B}" presName="rootnode" presStyleCnt="0">
        <dgm:presLayoutVars>
          <dgm:chMax/>
          <dgm:chPref/>
          <dgm:dir/>
          <dgm:animLvl val="lvl"/>
        </dgm:presLayoutVars>
      </dgm:prSet>
      <dgm:spPr/>
    </dgm:pt>
    <dgm:pt modelId="{542D217B-D538-4260-AC3D-3A573E24D795}" type="pres">
      <dgm:prSet presAssocID="{863B12F1-C8E4-4003-A589-D42C8710F99C}" presName="composite" presStyleCnt="0"/>
      <dgm:spPr/>
    </dgm:pt>
    <dgm:pt modelId="{57F0B5A5-582C-47F4-B40C-10E9E7DBE826}" type="pres">
      <dgm:prSet presAssocID="{863B12F1-C8E4-4003-A589-D42C8710F99C}" presName="bentUpArrow1" presStyleLbl="alignImgPlace1" presStyleIdx="0" presStyleCnt="5"/>
      <dgm:spPr/>
    </dgm:pt>
    <dgm:pt modelId="{576DF524-4D07-458A-A827-DE8F9B85A123}" type="pres">
      <dgm:prSet presAssocID="{863B12F1-C8E4-4003-A589-D42C8710F99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F01A2C3-2B93-4F59-97BA-154D78BA2FC9}" type="pres">
      <dgm:prSet presAssocID="{863B12F1-C8E4-4003-A589-D42C8710F99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55F45A9-404A-41ED-8952-974E2203B2CA}" type="pres">
      <dgm:prSet presAssocID="{A25CE3D8-04E2-4305-B157-430281C54A4D}" presName="sibTrans" presStyleCnt="0"/>
      <dgm:spPr/>
    </dgm:pt>
    <dgm:pt modelId="{DB428DD7-F81D-405B-BAAA-8B20D5A7B18C}" type="pres">
      <dgm:prSet presAssocID="{47170106-9B20-42E9-AE14-BB068CD6BD8D}" presName="composite" presStyleCnt="0"/>
      <dgm:spPr/>
    </dgm:pt>
    <dgm:pt modelId="{ECF0E0AC-AB5D-4D2F-8E8C-F6E50195DFB6}" type="pres">
      <dgm:prSet presAssocID="{47170106-9B20-42E9-AE14-BB068CD6BD8D}" presName="bentUpArrow1" presStyleLbl="alignImgPlace1" presStyleIdx="1" presStyleCnt="5"/>
      <dgm:spPr/>
    </dgm:pt>
    <dgm:pt modelId="{76C09DE0-AE7F-4F9E-8D0B-0D159B055C97}" type="pres">
      <dgm:prSet presAssocID="{47170106-9B20-42E9-AE14-BB068CD6BD8D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7DEA106B-B6B1-482C-928C-E6BA16ACB5F9}" type="pres">
      <dgm:prSet presAssocID="{47170106-9B20-42E9-AE14-BB068CD6BD8D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50637D1-7AD0-44B4-A72D-8D029146EE14}" type="pres">
      <dgm:prSet presAssocID="{E84E9DCF-9AA5-40F3-B753-B5AEB3759E42}" presName="sibTrans" presStyleCnt="0"/>
      <dgm:spPr/>
    </dgm:pt>
    <dgm:pt modelId="{D76ACD92-8CA3-48B0-A0DD-E0A8CD8D5560}" type="pres">
      <dgm:prSet presAssocID="{066795B5-1543-4965-9475-3B1451ADDE47}" presName="composite" presStyleCnt="0"/>
      <dgm:spPr/>
    </dgm:pt>
    <dgm:pt modelId="{3D069C44-545C-4C98-95D6-87D85F7D4528}" type="pres">
      <dgm:prSet presAssocID="{066795B5-1543-4965-9475-3B1451ADDE47}" presName="bentUpArrow1" presStyleLbl="alignImgPlace1" presStyleIdx="2" presStyleCnt="5"/>
      <dgm:spPr/>
    </dgm:pt>
    <dgm:pt modelId="{04FDBD69-75F8-495F-898D-D7DAFAD80023}" type="pres">
      <dgm:prSet presAssocID="{066795B5-1543-4965-9475-3B1451ADDE47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BFF9BF5-873E-4708-B392-327679B6F3AF}" type="pres">
      <dgm:prSet presAssocID="{066795B5-1543-4965-9475-3B1451ADDE47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8420C59-6467-42AC-92C8-4CE13F87B3CA}" type="pres">
      <dgm:prSet presAssocID="{860C1E60-0424-4BEA-84ED-2DB7E1385883}" presName="sibTrans" presStyleCnt="0"/>
      <dgm:spPr/>
    </dgm:pt>
    <dgm:pt modelId="{63A95A0F-B450-4A5E-96C0-441A745F699D}" type="pres">
      <dgm:prSet presAssocID="{F666C070-086E-4894-9559-7202C687D95D}" presName="composite" presStyleCnt="0"/>
      <dgm:spPr/>
    </dgm:pt>
    <dgm:pt modelId="{D302A449-FA14-4680-B9B1-0C85077A5F04}" type="pres">
      <dgm:prSet presAssocID="{F666C070-086E-4894-9559-7202C687D95D}" presName="bentUpArrow1" presStyleLbl="alignImgPlace1" presStyleIdx="3" presStyleCnt="5"/>
      <dgm:spPr/>
    </dgm:pt>
    <dgm:pt modelId="{E601D541-3684-48BE-8546-5E208321E1C9}" type="pres">
      <dgm:prSet presAssocID="{F666C070-086E-4894-9559-7202C687D95D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69091E6A-C867-4DFB-B159-60B41C40F91B}" type="pres">
      <dgm:prSet presAssocID="{F666C070-086E-4894-9559-7202C687D95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B5B30EE-F77D-498E-9250-F8D94CEEED0F}" type="pres">
      <dgm:prSet presAssocID="{532248EF-85A4-455C-B11F-362DD11A54DB}" presName="sibTrans" presStyleCnt="0"/>
      <dgm:spPr/>
    </dgm:pt>
    <dgm:pt modelId="{E5BB8A1E-CCA9-4138-8039-CFB99CE34681}" type="pres">
      <dgm:prSet presAssocID="{CBDC47BD-6626-4EA1-AA22-D96D13616426}" presName="composite" presStyleCnt="0"/>
      <dgm:spPr/>
    </dgm:pt>
    <dgm:pt modelId="{C4A58222-C1AE-4E57-A2D8-B18852227936}" type="pres">
      <dgm:prSet presAssocID="{CBDC47BD-6626-4EA1-AA22-D96D13616426}" presName="bentUpArrow1" presStyleLbl="alignImgPlace1" presStyleIdx="4" presStyleCnt="5"/>
      <dgm:spPr/>
    </dgm:pt>
    <dgm:pt modelId="{9D585916-96A5-4B9E-ABC9-DA709E3D3B62}" type="pres">
      <dgm:prSet presAssocID="{CBDC47BD-6626-4EA1-AA22-D96D1361642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DA3F46A-BBF3-4CD5-9B2B-421AB385991E}" type="pres">
      <dgm:prSet presAssocID="{CBDC47BD-6626-4EA1-AA22-D96D1361642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01F80D6-5944-4CC1-B818-0B0A8D5BB43C}" type="pres">
      <dgm:prSet presAssocID="{78973964-4EDB-45CB-85F9-FE78A06B5C61}" presName="sibTrans" presStyleCnt="0"/>
      <dgm:spPr/>
    </dgm:pt>
    <dgm:pt modelId="{034C309D-BF78-47EC-8BE6-96DD3BC9B631}" type="pres">
      <dgm:prSet presAssocID="{59A4585E-06B4-4DB3-BF05-9C799000E8F4}" presName="composite" presStyleCnt="0"/>
      <dgm:spPr/>
    </dgm:pt>
    <dgm:pt modelId="{4101D532-81E2-4194-83BA-7D6FC9B12D3E}" type="pres">
      <dgm:prSet presAssocID="{59A4585E-06B4-4DB3-BF05-9C799000E8F4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C0CB01C-A3B1-4798-A96E-EC72F4EB6684}" type="presOf" srcId="{066795B5-1543-4965-9475-3B1451ADDE47}" destId="{04FDBD69-75F8-495F-898D-D7DAFAD80023}" srcOrd="0" destOrd="0" presId="urn:microsoft.com/office/officeart/2005/8/layout/StepDownProcess"/>
    <dgm:cxn modelId="{A538215C-FC9B-47E0-A805-69213CBB4A56}" srcId="{0A674CC5-D744-4475-841E-CEAD9E17059B}" destId="{F666C070-086E-4894-9559-7202C687D95D}" srcOrd="3" destOrd="0" parTransId="{F5B877F9-9B8A-4730-B643-D0C61A60F935}" sibTransId="{532248EF-85A4-455C-B11F-362DD11A54DB}"/>
    <dgm:cxn modelId="{F8D33341-1D0A-4BFC-A833-B2C27B315A63}" type="presOf" srcId="{0A674CC5-D744-4475-841E-CEAD9E17059B}" destId="{3D378143-B359-4C85-850C-8C32E2693FAC}" srcOrd="0" destOrd="0" presId="urn:microsoft.com/office/officeart/2005/8/layout/StepDownProcess"/>
    <dgm:cxn modelId="{6EF17064-74A8-43F1-AD97-3AABFE80F1BF}" srcId="{0A674CC5-D744-4475-841E-CEAD9E17059B}" destId="{47170106-9B20-42E9-AE14-BB068CD6BD8D}" srcOrd="1" destOrd="0" parTransId="{FEAACE3D-1B73-4ED3-B7C5-BC0E5B205D13}" sibTransId="{E84E9DCF-9AA5-40F3-B753-B5AEB3759E42}"/>
    <dgm:cxn modelId="{7552F973-A29C-4E77-9A6E-108FEE5BFEA4}" srcId="{0A674CC5-D744-4475-841E-CEAD9E17059B}" destId="{CBDC47BD-6626-4EA1-AA22-D96D13616426}" srcOrd="4" destOrd="0" parTransId="{36254B58-0605-4109-B3CF-5E8E7519C5E0}" sibTransId="{78973964-4EDB-45CB-85F9-FE78A06B5C61}"/>
    <dgm:cxn modelId="{AB1C6F54-A2DD-4095-AED8-58F791180E9C}" type="presOf" srcId="{F666C070-086E-4894-9559-7202C687D95D}" destId="{E601D541-3684-48BE-8546-5E208321E1C9}" srcOrd="0" destOrd="0" presId="urn:microsoft.com/office/officeart/2005/8/layout/StepDownProcess"/>
    <dgm:cxn modelId="{876D6581-9C51-4239-9398-962E198578AC}" srcId="{0A674CC5-D744-4475-841E-CEAD9E17059B}" destId="{59A4585E-06B4-4DB3-BF05-9C799000E8F4}" srcOrd="5" destOrd="0" parTransId="{54B19652-0548-422C-B37D-DB6081061FEA}" sibTransId="{BC63FB1A-99C3-44E0-883A-13BE9C0FA85B}"/>
    <dgm:cxn modelId="{CF99C682-0F86-48D3-A637-0252356848A6}" type="presOf" srcId="{CBDC47BD-6626-4EA1-AA22-D96D13616426}" destId="{9D585916-96A5-4B9E-ABC9-DA709E3D3B62}" srcOrd="0" destOrd="0" presId="urn:microsoft.com/office/officeart/2005/8/layout/StepDownProcess"/>
    <dgm:cxn modelId="{FD2884A8-E3B4-427B-9A6E-88E4C225962C}" srcId="{0A674CC5-D744-4475-841E-CEAD9E17059B}" destId="{066795B5-1543-4965-9475-3B1451ADDE47}" srcOrd="2" destOrd="0" parTransId="{E791E556-A180-486C-A766-03C50959088E}" sibTransId="{860C1E60-0424-4BEA-84ED-2DB7E1385883}"/>
    <dgm:cxn modelId="{F64C3BAC-9344-4FF7-88E9-06C3A95DA757}" type="presOf" srcId="{47170106-9B20-42E9-AE14-BB068CD6BD8D}" destId="{76C09DE0-AE7F-4F9E-8D0B-0D159B055C97}" srcOrd="0" destOrd="0" presId="urn:microsoft.com/office/officeart/2005/8/layout/StepDownProcess"/>
    <dgm:cxn modelId="{27A0F0BD-95A9-448E-8436-25B1EA08CE92}" srcId="{0A674CC5-D744-4475-841E-CEAD9E17059B}" destId="{863B12F1-C8E4-4003-A589-D42C8710F99C}" srcOrd="0" destOrd="0" parTransId="{E511C583-9817-4FB8-A344-C0083B1B755D}" sibTransId="{A25CE3D8-04E2-4305-B157-430281C54A4D}"/>
    <dgm:cxn modelId="{CDD051CA-194D-4060-BBC6-7E9168F95C59}" type="presOf" srcId="{59A4585E-06B4-4DB3-BF05-9C799000E8F4}" destId="{4101D532-81E2-4194-83BA-7D6FC9B12D3E}" srcOrd="0" destOrd="0" presId="urn:microsoft.com/office/officeart/2005/8/layout/StepDownProcess"/>
    <dgm:cxn modelId="{F3BACBEE-7CDC-4BB3-ABE8-8612860BA957}" type="presOf" srcId="{863B12F1-C8E4-4003-A589-D42C8710F99C}" destId="{576DF524-4D07-458A-A827-DE8F9B85A123}" srcOrd="0" destOrd="0" presId="urn:microsoft.com/office/officeart/2005/8/layout/StepDownProcess"/>
    <dgm:cxn modelId="{0B30B92A-C319-4901-B50C-FE9E445D8FBF}" type="presParOf" srcId="{3D378143-B359-4C85-850C-8C32E2693FAC}" destId="{542D217B-D538-4260-AC3D-3A573E24D795}" srcOrd="0" destOrd="0" presId="urn:microsoft.com/office/officeart/2005/8/layout/StepDownProcess"/>
    <dgm:cxn modelId="{A55AA9BF-A29A-40D0-92A6-7FD301CDC6B9}" type="presParOf" srcId="{542D217B-D538-4260-AC3D-3A573E24D795}" destId="{57F0B5A5-582C-47F4-B40C-10E9E7DBE826}" srcOrd="0" destOrd="0" presId="urn:microsoft.com/office/officeart/2005/8/layout/StepDownProcess"/>
    <dgm:cxn modelId="{7B1AAC9B-C592-4528-B577-1F7708428A1A}" type="presParOf" srcId="{542D217B-D538-4260-AC3D-3A573E24D795}" destId="{576DF524-4D07-458A-A827-DE8F9B85A123}" srcOrd="1" destOrd="0" presId="urn:microsoft.com/office/officeart/2005/8/layout/StepDownProcess"/>
    <dgm:cxn modelId="{1479155A-7C31-44E8-BF68-01B951F45CBA}" type="presParOf" srcId="{542D217B-D538-4260-AC3D-3A573E24D795}" destId="{FF01A2C3-2B93-4F59-97BA-154D78BA2FC9}" srcOrd="2" destOrd="0" presId="urn:microsoft.com/office/officeart/2005/8/layout/StepDownProcess"/>
    <dgm:cxn modelId="{F6DC5D11-A972-4D40-9321-5800C0440609}" type="presParOf" srcId="{3D378143-B359-4C85-850C-8C32E2693FAC}" destId="{055F45A9-404A-41ED-8952-974E2203B2CA}" srcOrd="1" destOrd="0" presId="urn:microsoft.com/office/officeart/2005/8/layout/StepDownProcess"/>
    <dgm:cxn modelId="{8076C6E2-5B53-4BC9-8363-C55305776601}" type="presParOf" srcId="{3D378143-B359-4C85-850C-8C32E2693FAC}" destId="{DB428DD7-F81D-405B-BAAA-8B20D5A7B18C}" srcOrd="2" destOrd="0" presId="urn:microsoft.com/office/officeart/2005/8/layout/StepDownProcess"/>
    <dgm:cxn modelId="{92E2FF43-37F2-45E8-A9AE-304C34FCF3D9}" type="presParOf" srcId="{DB428DD7-F81D-405B-BAAA-8B20D5A7B18C}" destId="{ECF0E0AC-AB5D-4D2F-8E8C-F6E50195DFB6}" srcOrd="0" destOrd="0" presId="urn:microsoft.com/office/officeart/2005/8/layout/StepDownProcess"/>
    <dgm:cxn modelId="{4A4B983B-A940-4D1B-82E3-383B4A4703ED}" type="presParOf" srcId="{DB428DD7-F81D-405B-BAAA-8B20D5A7B18C}" destId="{76C09DE0-AE7F-4F9E-8D0B-0D159B055C97}" srcOrd="1" destOrd="0" presId="urn:microsoft.com/office/officeart/2005/8/layout/StepDownProcess"/>
    <dgm:cxn modelId="{39021E6B-30EB-4A40-8CCB-FD55755A0315}" type="presParOf" srcId="{DB428DD7-F81D-405B-BAAA-8B20D5A7B18C}" destId="{7DEA106B-B6B1-482C-928C-E6BA16ACB5F9}" srcOrd="2" destOrd="0" presId="urn:microsoft.com/office/officeart/2005/8/layout/StepDownProcess"/>
    <dgm:cxn modelId="{ACEA7F76-A803-4B0B-9B59-F1BD63AF9F81}" type="presParOf" srcId="{3D378143-B359-4C85-850C-8C32E2693FAC}" destId="{150637D1-7AD0-44B4-A72D-8D029146EE14}" srcOrd="3" destOrd="0" presId="urn:microsoft.com/office/officeart/2005/8/layout/StepDownProcess"/>
    <dgm:cxn modelId="{250BD1CE-89F9-4E1C-A263-B703FD68AC09}" type="presParOf" srcId="{3D378143-B359-4C85-850C-8C32E2693FAC}" destId="{D76ACD92-8CA3-48B0-A0DD-E0A8CD8D5560}" srcOrd="4" destOrd="0" presId="urn:microsoft.com/office/officeart/2005/8/layout/StepDownProcess"/>
    <dgm:cxn modelId="{3A91FC2D-B387-498C-8207-7A597F59E968}" type="presParOf" srcId="{D76ACD92-8CA3-48B0-A0DD-E0A8CD8D5560}" destId="{3D069C44-545C-4C98-95D6-87D85F7D4528}" srcOrd="0" destOrd="0" presId="urn:microsoft.com/office/officeart/2005/8/layout/StepDownProcess"/>
    <dgm:cxn modelId="{120F0419-6033-4F9B-9312-F2CA34B70614}" type="presParOf" srcId="{D76ACD92-8CA3-48B0-A0DD-E0A8CD8D5560}" destId="{04FDBD69-75F8-495F-898D-D7DAFAD80023}" srcOrd="1" destOrd="0" presId="urn:microsoft.com/office/officeart/2005/8/layout/StepDownProcess"/>
    <dgm:cxn modelId="{4C9E1D93-074F-4766-AF02-C4FDA2D06458}" type="presParOf" srcId="{D76ACD92-8CA3-48B0-A0DD-E0A8CD8D5560}" destId="{DBFF9BF5-873E-4708-B392-327679B6F3AF}" srcOrd="2" destOrd="0" presId="urn:microsoft.com/office/officeart/2005/8/layout/StepDownProcess"/>
    <dgm:cxn modelId="{666F9826-E245-44F4-B53C-693A11E0B0D4}" type="presParOf" srcId="{3D378143-B359-4C85-850C-8C32E2693FAC}" destId="{28420C59-6467-42AC-92C8-4CE13F87B3CA}" srcOrd="5" destOrd="0" presId="urn:microsoft.com/office/officeart/2005/8/layout/StepDownProcess"/>
    <dgm:cxn modelId="{F48F1F6C-4B08-44C9-9597-CDFFF5D51623}" type="presParOf" srcId="{3D378143-B359-4C85-850C-8C32E2693FAC}" destId="{63A95A0F-B450-4A5E-96C0-441A745F699D}" srcOrd="6" destOrd="0" presId="urn:microsoft.com/office/officeart/2005/8/layout/StepDownProcess"/>
    <dgm:cxn modelId="{08C12AD9-6CCA-48B2-80D9-8389F5007D2B}" type="presParOf" srcId="{63A95A0F-B450-4A5E-96C0-441A745F699D}" destId="{D302A449-FA14-4680-B9B1-0C85077A5F04}" srcOrd="0" destOrd="0" presId="urn:microsoft.com/office/officeart/2005/8/layout/StepDownProcess"/>
    <dgm:cxn modelId="{C9F8D2CC-0C6C-4F16-AE14-6D0F0AB00E8E}" type="presParOf" srcId="{63A95A0F-B450-4A5E-96C0-441A745F699D}" destId="{E601D541-3684-48BE-8546-5E208321E1C9}" srcOrd="1" destOrd="0" presId="urn:microsoft.com/office/officeart/2005/8/layout/StepDownProcess"/>
    <dgm:cxn modelId="{EEF17194-3897-47CB-AA92-60C2C217E04A}" type="presParOf" srcId="{63A95A0F-B450-4A5E-96C0-441A745F699D}" destId="{69091E6A-C867-4DFB-B159-60B41C40F91B}" srcOrd="2" destOrd="0" presId="urn:microsoft.com/office/officeart/2005/8/layout/StepDownProcess"/>
    <dgm:cxn modelId="{AFEADC70-9C47-461E-BFF0-584CA77268E9}" type="presParOf" srcId="{3D378143-B359-4C85-850C-8C32E2693FAC}" destId="{6B5B30EE-F77D-498E-9250-F8D94CEEED0F}" srcOrd="7" destOrd="0" presId="urn:microsoft.com/office/officeart/2005/8/layout/StepDownProcess"/>
    <dgm:cxn modelId="{BA79E0A8-7ED4-4FD9-8A08-32DE1960DA68}" type="presParOf" srcId="{3D378143-B359-4C85-850C-8C32E2693FAC}" destId="{E5BB8A1E-CCA9-4138-8039-CFB99CE34681}" srcOrd="8" destOrd="0" presId="urn:microsoft.com/office/officeart/2005/8/layout/StepDownProcess"/>
    <dgm:cxn modelId="{D0DB371A-9BE7-4387-8789-B8486EC96E81}" type="presParOf" srcId="{E5BB8A1E-CCA9-4138-8039-CFB99CE34681}" destId="{C4A58222-C1AE-4E57-A2D8-B18852227936}" srcOrd="0" destOrd="0" presId="urn:microsoft.com/office/officeart/2005/8/layout/StepDownProcess"/>
    <dgm:cxn modelId="{CE5152ED-19D3-40E3-A2F4-CD984F778E6A}" type="presParOf" srcId="{E5BB8A1E-CCA9-4138-8039-CFB99CE34681}" destId="{9D585916-96A5-4B9E-ABC9-DA709E3D3B62}" srcOrd="1" destOrd="0" presId="urn:microsoft.com/office/officeart/2005/8/layout/StepDownProcess"/>
    <dgm:cxn modelId="{14E0F997-96A9-4266-8254-7EBF256DF62A}" type="presParOf" srcId="{E5BB8A1E-CCA9-4138-8039-CFB99CE34681}" destId="{2DA3F46A-BBF3-4CD5-9B2B-421AB385991E}" srcOrd="2" destOrd="0" presId="urn:microsoft.com/office/officeart/2005/8/layout/StepDownProcess"/>
    <dgm:cxn modelId="{C5747AEC-4E85-4DB4-8DE1-C49E38E15F16}" type="presParOf" srcId="{3D378143-B359-4C85-850C-8C32E2693FAC}" destId="{801F80D6-5944-4CC1-B818-0B0A8D5BB43C}" srcOrd="9" destOrd="0" presId="urn:microsoft.com/office/officeart/2005/8/layout/StepDownProcess"/>
    <dgm:cxn modelId="{0CAC141A-0357-4A09-B1EE-019C913A2EDA}" type="presParOf" srcId="{3D378143-B359-4C85-850C-8C32E2693FAC}" destId="{034C309D-BF78-47EC-8BE6-96DD3BC9B631}" srcOrd="10" destOrd="0" presId="urn:microsoft.com/office/officeart/2005/8/layout/StepDownProcess"/>
    <dgm:cxn modelId="{D1773A7D-C3CD-480C-8E25-D212A0067F0F}" type="presParOf" srcId="{034C309D-BF78-47EC-8BE6-96DD3BC9B631}" destId="{4101D532-81E2-4194-83BA-7D6FC9B12D3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F366F-984E-48CF-873B-8CA8799B606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166F91-4D06-4064-9F0C-C03B427796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Summarize the findings from </a:t>
          </a:r>
          <a:br>
            <a:rPr lang="en-US" b="1" i="0"/>
          </a:br>
          <a:r>
            <a:rPr lang="en-US" b="1" i="0"/>
            <a:t>the mapping exercises</a:t>
          </a:r>
          <a:endParaRPr lang="en-US"/>
        </a:p>
      </dgm:t>
    </dgm:pt>
    <dgm:pt modelId="{4183E7D5-ED54-4C0D-8F7E-F49502D8482E}" type="parTrans" cxnId="{DA4B8EBF-3729-48EA-8585-D86674F320BF}">
      <dgm:prSet/>
      <dgm:spPr/>
      <dgm:t>
        <a:bodyPr/>
        <a:lstStyle/>
        <a:p>
          <a:endParaRPr lang="en-US"/>
        </a:p>
      </dgm:t>
    </dgm:pt>
    <dgm:pt modelId="{7C46F7D0-725E-41AC-BC96-2E309F0BBB89}" type="sibTrans" cxnId="{DA4B8EBF-3729-48EA-8585-D86674F320BF}">
      <dgm:prSet/>
      <dgm:spPr/>
      <dgm:t>
        <a:bodyPr/>
        <a:lstStyle/>
        <a:p>
          <a:endParaRPr lang="en-US"/>
        </a:p>
      </dgm:t>
    </dgm:pt>
    <dgm:pt modelId="{2CB4F30E-5F70-4AF2-97B0-BC528487C7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Recommendations for adaptation strategies including near and long- term planning efforts</a:t>
          </a:r>
          <a:endParaRPr lang="en-US"/>
        </a:p>
      </dgm:t>
    </dgm:pt>
    <dgm:pt modelId="{4F50589F-C13F-4C5D-A923-AC2AD1DC375D}" type="parTrans" cxnId="{741B9972-4D40-4574-AC9F-7D08DF3D24FF}">
      <dgm:prSet/>
      <dgm:spPr/>
      <dgm:t>
        <a:bodyPr/>
        <a:lstStyle/>
        <a:p>
          <a:endParaRPr lang="en-US"/>
        </a:p>
      </dgm:t>
    </dgm:pt>
    <dgm:pt modelId="{9A1200AB-9958-4357-A050-64E2E1DBEA1A}" type="sibTrans" cxnId="{741B9972-4D40-4574-AC9F-7D08DF3D24FF}">
      <dgm:prSet/>
      <dgm:spPr/>
      <dgm:t>
        <a:bodyPr/>
        <a:lstStyle/>
        <a:p>
          <a:endParaRPr lang="en-US"/>
        </a:p>
      </dgm:t>
    </dgm:pt>
    <dgm:pt modelId="{8B5F5478-B8F2-4896-90A5-A06EBCFB13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Identify next steps to address gaps in information</a:t>
          </a:r>
          <a:endParaRPr lang="en-US"/>
        </a:p>
      </dgm:t>
    </dgm:pt>
    <dgm:pt modelId="{019C9A5E-3065-4149-984D-0EF8B2F14BC2}" type="parTrans" cxnId="{10BA4B64-A582-4F1E-90AC-BD429C2B4C5E}">
      <dgm:prSet/>
      <dgm:spPr/>
      <dgm:t>
        <a:bodyPr/>
        <a:lstStyle/>
        <a:p>
          <a:endParaRPr lang="en-US"/>
        </a:p>
      </dgm:t>
    </dgm:pt>
    <dgm:pt modelId="{99FA73A9-3791-4DA9-88EE-1AEE4664330C}" type="sibTrans" cxnId="{10BA4B64-A582-4F1E-90AC-BD429C2B4C5E}">
      <dgm:prSet/>
      <dgm:spPr/>
      <dgm:t>
        <a:bodyPr/>
        <a:lstStyle/>
        <a:p>
          <a:endParaRPr lang="en-US"/>
        </a:p>
      </dgm:t>
    </dgm:pt>
    <dgm:pt modelId="{F039B4FA-5999-4D89-93D3-28D8E4A1AB40}" type="pres">
      <dgm:prSet presAssocID="{F2DF366F-984E-48CF-873B-8CA8799B6061}" presName="root" presStyleCnt="0">
        <dgm:presLayoutVars>
          <dgm:dir/>
          <dgm:resizeHandles val="exact"/>
        </dgm:presLayoutVars>
      </dgm:prSet>
      <dgm:spPr/>
    </dgm:pt>
    <dgm:pt modelId="{E9E4B274-DC81-4D49-A238-D57EBBC641DB}" type="pres">
      <dgm:prSet presAssocID="{AC166F91-4D06-4064-9F0C-C03B4277963C}" presName="compNode" presStyleCnt="0"/>
      <dgm:spPr/>
    </dgm:pt>
    <dgm:pt modelId="{32BA5E67-52A2-4C37-A5BE-65456A9D10D1}" type="pres">
      <dgm:prSet presAssocID="{AC166F91-4D06-4064-9F0C-C03B427796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DD0C0B2-EF77-4E59-8FD7-C7B3E0BF7B7E}" type="pres">
      <dgm:prSet presAssocID="{AC166F91-4D06-4064-9F0C-C03B4277963C}" presName="spaceRect" presStyleCnt="0"/>
      <dgm:spPr/>
    </dgm:pt>
    <dgm:pt modelId="{A90B0ED6-D8F5-4275-A194-33E74CC7792F}" type="pres">
      <dgm:prSet presAssocID="{AC166F91-4D06-4064-9F0C-C03B4277963C}" presName="textRect" presStyleLbl="revTx" presStyleIdx="0" presStyleCnt="3">
        <dgm:presLayoutVars>
          <dgm:chMax val="1"/>
          <dgm:chPref val="1"/>
        </dgm:presLayoutVars>
      </dgm:prSet>
      <dgm:spPr/>
    </dgm:pt>
    <dgm:pt modelId="{032D41CE-1948-44DA-A0FB-585D2EF23ED4}" type="pres">
      <dgm:prSet presAssocID="{7C46F7D0-725E-41AC-BC96-2E309F0BBB89}" presName="sibTrans" presStyleCnt="0"/>
      <dgm:spPr/>
    </dgm:pt>
    <dgm:pt modelId="{8B40BBB0-9289-4E23-A71F-614840A76BE2}" type="pres">
      <dgm:prSet presAssocID="{2CB4F30E-5F70-4AF2-97B0-BC528487C75A}" presName="compNode" presStyleCnt="0"/>
      <dgm:spPr/>
    </dgm:pt>
    <dgm:pt modelId="{D52D0DB7-7B28-4B09-9738-819B071CA6B2}" type="pres">
      <dgm:prSet presAssocID="{2CB4F30E-5F70-4AF2-97B0-BC528487C7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F11BF3E-E503-4DB3-9ACE-F387F6F74B58}" type="pres">
      <dgm:prSet presAssocID="{2CB4F30E-5F70-4AF2-97B0-BC528487C75A}" presName="spaceRect" presStyleCnt="0"/>
      <dgm:spPr/>
    </dgm:pt>
    <dgm:pt modelId="{BE192545-143C-4976-9C69-A64C1034CDC2}" type="pres">
      <dgm:prSet presAssocID="{2CB4F30E-5F70-4AF2-97B0-BC528487C75A}" presName="textRect" presStyleLbl="revTx" presStyleIdx="1" presStyleCnt="3">
        <dgm:presLayoutVars>
          <dgm:chMax val="1"/>
          <dgm:chPref val="1"/>
        </dgm:presLayoutVars>
      </dgm:prSet>
      <dgm:spPr/>
    </dgm:pt>
    <dgm:pt modelId="{09271B54-246D-4559-8275-18C83701ACA0}" type="pres">
      <dgm:prSet presAssocID="{9A1200AB-9958-4357-A050-64E2E1DBEA1A}" presName="sibTrans" presStyleCnt="0"/>
      <dgm:spPr/>
    </dgm:pt>
    <dgm:pt modelId="{6E20BA6C-F4E7-401B-B954-D241864494CF}" type="pres">
      <dgm:prSet presAssocID="{8B5F5478-B8F2-4896-90A5-A06EBCFB1333}" presName="compNode" presStyleCnt="0"/>
      <dgm:spPr/>
    </dgm:pt>
    <dgm:pt modelId="{0FAD731E-6800-454F-AE95-7F3205058EDD}" type="pres">
      <dgm:prSet presAssocID="{8B5F5478-B8F2-4896-90A5-A06EBCFB13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B10AB4-2F7E-495D-B467-2C1CB96F4A48}" type="pres">
      <dgm:prSet presAssocID="{8B5F5478-B8F2-4896-90A5-A06EBCFB1333}" presName="spaceRect" presStyleCnt="0"/>
      <dgm:spPr/>
    </dgm:pt>
    <dgm:pt modelId="{B7D9C7C8-512A-40FD-81ED-C8024F3BAF1A}" type="pres">
      <dgm:prSet presAssocID="{8B5F5478-B8F2-4896-90A5-A06EBCFB13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8B8612-E3AC-4B23-B5FD-A18E867125FA}" type="presOf" srcId="{2CB4F30E-5F70-4AF2-97B0-BC528487C75A}" destId="{BE192545-143C-4976-9C69-A64C1034CDC2}" srcOrd="0" destOrd="0" presId="urn:microsoft.com/office/officeart/2018/2/layout/IconLabelList"/>
    <dgm:cxn modelId="{10BA4B64-A582-4F1E-90AC-BD429C2B4C5E}" srcId="{F2DF366F-984E-48CF-873B-8CA8799B6061}" destId="{8B5F5478-B8F2-4896-90A5-A06EBCFB1333}" srcOrd="2" destOrd="0" parTransId="{019C9A5E-3065-4149-984D-0EF8B2F14BC2}" sibTransId="{99FA73A9-3791-4DA9-88EE-1AEE4664330C}"/>
    <dgm:cxn modelId="{3C90E54F-FB7B-4F09-BF17-C99845299A8B}" type="presOf" srcId="{F2DF366F-984E-48CF-873B-8CA8799B6061}" destId="{F039B4FA-5999-4D89-93D3-28D8E4A1AB40}" srcOrd="0" destOrd="0" presId="urn:microsoft.com/office/officeart/2018/2/layout/IconLabelList"/>
    <dgm:cxn modelId="{741B9972-4D40-4574-AC9F-7D08DF3D24FF}" srcId="{F2DF366F-984E-48CF-873B-8CA8799B6061}" destId="{2CB4F30E-5F70-4AF2-97B0-BC528487C75A}" srcOrd="1" destOrd="0" parTransId="{4F50589F-C13F-4C5D-A923-AC2AD1DC375D}" sibTransId="{9A1200AB-9958-4357-A050-64E2E1DBEA1A}"/>
    <dgm:cxn modelId="{477468B5-DB04-48AD-A4E5-CEEB76DBBBA5}" type="presOf" srcId="{AC166F91-4D06-4064-9F0C-C03B4277963C}" destId="{A90B0ED6-D8F5-4275-A194-33E74CC7792F}" srcOrd="0" destOrd="0" presId="urn:microsoft.com/office/officeart/2018/2/layout/IconLabelList"/>
    <dgm:cxn modelId="{DA4B8EBF-3729-48EA-8585-D86674F320BF}" srcId="{F2DF366F-984E-48CF-873B-8CA8799B6061}" destId="{AC166F91-4D06-4064-9F0C-C03B4277963C}" srcOrd="0" destOrd="0" parTransId="{4183E7D5-ED54-4C0D-8F7E-F49502D8482E}" sibTransId="{7C46F7D0-725E-41AC-BC96-2E309F0BBB89}"/>
    <dgm:cxn modelId="{5C6068E7-15AF-4E3E-AC29-15340DD2353F}" type="presOf" srcId="{8B5F5478-B8F2-4896-90A5-A06EBCFB1333}" destId="{B7D9C7C8-512A-40FD-81ED-C8024F3BAF1A}" srcOrd="0" destOrd="0" presId="urn:microsoft.com/office/officeart/2018/2/layout/IconLabelList"/>
    <dgm:cxn modelId="{CFAB8D28-A11C-4675-BDE1-D2B96F5929CE}" type="presParOf" srcId="{F039B4FA-5999-4D89-93D3-28D8E4A1AB40}" destId="{E9E4B274-DC81-4D49-A238-D57EBBC641DB}" srcOrd="0" destOrd="0" presId="urn:microsoft.com/office/officeart/2018/2/layout/IconLabelList"/>
    <dgm:cxn modelId="{DA98072A-31A7-4BB0-A04F-32AD8BFE04F5}" type="presParOf" srcId="{E9E4B274-DC81-4D49-A238-D57EBBC641DB}" destId="{32BA5E67-52A2-4C37-A5BE-65456A9D10D1}" srcOrd="0" destOrd="0" presId="urn:microsoft.com/office/officeart/2018/2/layout/IconLabelList"/>
    <dgm:cxn modelId="{5EEE097E-C656-41ED-9066-A1171BDA3F2A}" type="presParOf" srcId="{E9E4B274-DC81-4D49-A238-D57EBBC641DB}" destId="{4DD0C0B2-EF77-4E59-8FD7-C7B3E0BF7B7E}" srcOrd="1" destOrd="0" presId="urn:microsoft.com/office/officeart/2018/2/layout/IconLabelList"/>
    <dgm:cxn modelId="{FE01288F-BFA2-46C2-89F6-E6D9A40BBA24}" type="presParOf" srcId="{E9E4B274-DC81-4D49-A238-D57EBBC641DB}" destId="{A90B0ED6-D8F5-4275-A194-33E74CC7792F}" srcOrd="2" destOrd="0" presId="urn:microsoft.com/office/officeart/2018/2/layout/IconLabelList"/>
    <dgm:cxn modelId="{41BF8F43-1A25-44ED-9EB7-75105787DA73}" type="presParOf" srcId="{F039B4FA-5999-4D89-93D3-28D8E4A1AB40}" destId="{032D41CE-1948-44DA-A0FB-585D2EF23ED4}" srcOrd="1" destOrd="0" presId="urn:microsoft.com/office/officeart/2018/2/layout/IconLabelList"/>
    <dgm:cxn modelId="{BDBF7CF2-B767-478D-B635-3720F19F6602}" type="presParOf" srcId="{F039B4FA-5999-4D89-93D3-28D8E4A1AB40}" destId="{8B40BBB0-9289-4E23-A71F-614840A76BE2}" srcOrd="2" destOrd="0" presId="urn:microsoft.com/office/officeart/2018/2/layout/IconLabelList"/>
    <dgm:cxn modelId="{83B0D474-CE7A-4E9A-B7DB-CAB042AD1EFF}" type="presParOf" srcId="{8B40BBB0-9289-4E23-A71F-614840A76BE2}" destId="{D52D0DB7-7B28-4B09-9738-819B071CA6B2}" srcOrd="0" destOrd="0" presId="urn:microsoft.com/office/officeart/2018/2/layout/IconLabelList"/>
    <dgm:cxn modelId="{9DE16CB9-C027-4522-9BE6-6D72D5BB8312}" type="presParOf" srcId="{8B40BBB0-9289-4E23-A71F-614840A76BE2}" destId="{1F11BF3E-E503-4DB3-9ACE-F387F6F74B58}" srcOrd="1" destOrd="0" presId="urn:microsoft.com/office/officeart/2018/2/layout/IconLabelList"/>
    <dgm:cxn modelId="{945659F5-61FD-4642-A90B-1BEF94B9DDEF}" type="presParOf" srcId="{8B40BBB0-9289-4E23-A71F-614840A76BE2}" destId="{BE192545-143C-4976-9C69-A64C1034CDC2}" srcOrd="2" destOrd="0" presId="urn:microsoft.com/office/officeart/2018/2/layout/IconLabelList"/>
    <dgm:cxn modelId="{CF5991CA-DBBE-4B5E-89E0-C0981C54CFE7}" type="presParOf" srcId="{F039B4FA-5999-4D89-93D3-28D8E4A1AB40}" destId="{09271B54-246D-4559-8275-18C83701ACA0}" srcOrd="3" destOrd="0" presId="urn:microsoft.com/office/officeart/2018/2/layout/IconLabelList"/>
    <dgm:cxn modelId="{9DF4E731-1EF2-4EEA-B6E6-0079121C62B5}" type="presParOf" srcId="{F039B4FA-5999-4D89-93D3-28D8E4A1AB40}" destId="{6E20BA6C-F4E7-401B-B954-D241864494CF}" srcOrd="4" destOrd="0" presId="urn:microsoft.com/office/officeart/2018/2/layout/IconLabelList"/>
    <dgm:cxn modelId="{E4760362-FF9B-43EE-B0B8-CC2A7C5754D3}" type="presParOf" srcId="{6E20BA6C-F4E7-401B-B954-D241864494CF}" destId="{0FAD731E-6800-454F-AE95-7F3205058EDD}" srcOrd="0" destOrd="0" presId="urn:microsoft.com/office/officeart/2018/2/layout/IconLabelList"/>
    <dgm:cxn modelId="{E72357DF-4028-4C30-A440-C9A28E74C339}" type="presParOf" srcId="{6E20BA6C-F4E7-401B-B954-D241864494CF}" destId="{D3B10AB4-2F7E-495D-B467-2C1CB96F4A48}" srcOrd="1" destOrd="0" presId="urn:microsoft.com/office/officeart/2018/2/layout/IconLabelList"/>
    <dgm:cxn modelId="{C49697EF-11E7-4EFE-981B-A257DBF4690E}" type="presParOf" srcId="{6E20BA6C-F4E7-401B-B954-D241864494CF}" destId="{B7D9C7C8-512A-40FD-81ED-C8024F3BAF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9EF7F-BB7B-4D60-95AC-151ADD610F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2928D-F01D-4675-A56A-EC2628703C35}">
      <dgm:prSet/>
      <dgm:spPr/>
      <dgm:t>
        <a:bodyPr/>
        <a:lstStyle/>
        <a:p>
          <a:r>
            <a:rPr lang="en-US" b="1" i="0"/>
            <a:t>Community Engagement Plan</a:t>
          </a:r>
          <a:endParaRPr lang="en-US"/>
        </a:p>
      </dgm:t>
    </dgm:pt>
    <dgm:pt modelId="{6D551872-914A-4AD8-B865-DDEC348C1407}" type="parTrans" cxnId="{5ED034F9-BF84-4B14-A2A5-D55A1E85EF5A}">
      <dgm:prSet/>
      <dgm:spPr/>
      <dgm:t>
        <a:bodyPr/>
        <a:lstStyle/>
        <a:p>
          <a:endParaRPr lang="en-US"/>
        </a:p>
      </dgm:t>
    </dgm:pt>
    <dgm:pt modelId="{A23A8351-FE78-4D6E-BA2E-E4722EBCF500}" type="sibTrans" cxnId="{5ED034F9-BF84-4B14-A2A5-D55A1E85EF5A}">
      <dgm:prSet/>
      <dgm:spPr/>
      <dgm:t>
        <a:bodyPr/>
        <a:lstStyle/>
        <a:p>
          <a:endParaRPr lang="en-US"/>
        </a:p>
      </dgm:t>
    </dgm:pt>
    <dgm:pt modelId="{53A24C57-B376-47EF-8B70-83A1E5C0A629}">
      <dgm:prSet/>
      <dgm:spPr/>
      <dgm:t>
        <a:bodyPr/>
        <a:lstStyle/>
        <a:p>
          <a:r>
            <a:rPr lang="en-US" b="1" i="0"/>
            <a:t>Outreach Events</a:t>
          </a:r>
          <a:endParaRPr lang="en-US"/>
        </a:p>
      </dgm:t>
    </dgm:pt>
    <dgm:pt modelId="{F5D23DC2-C43C-4F1D-A163-0D61C6FAF19A}" type="parTrans" cxnId="{A73D2B3D-C1C6-4F3E-9315-E105FD4533E0}">
      <dgm:prSet/>
      <dgm:spPr/>
      <dgm:t>
        <a:bodyPr/>
        <a:lstStyle/>
        <a:p>
          <a:endParaRPr lang="en-US"/>
        </a:p>
      </dgm:t>
    </dgm:pt>
    <dgm:pt modelId="{3856DF17-EBD4-4E0B-AEBC-C9B927E56373}" type="sibTrans" cxnId="{A73D2B3D-C1C6-4F3E-9315-E105FD4533E0}">
      <dgm:prSet/>
      <dgm:spPr/>
      <dgm:t>
        <a:bodyPr/>
        <a:lstStyle/>
        <a:p>
          <a:endParaRPr lang="en-US"/>
        </a:p>
      </dgm:t>
    </dgm:pt>
    <dgm:pt modelId="{169CDD59-F7DC-4576-B85C-EB6588D9698F}">
      <dgm:prSet/>
      <dgm:spPr/>
      <dgm:t>
        <a:bodyPr/>
        <a:lstStyle/>
        <a:p>
          <a:r>
            <a:rPr lang="en-US" b="1" i="0"/>
            <a:t>Open House Events</a:t>
          </a:r>
          <a:endParaRPr lang="en-US"/>
        </a:p>
      </dgm:t>
    </dgm:pt>
    <dgm:pt modelId="{D95523B9-E841-4CB4-B062-9EA08AB4BE8A}" type="parTrans" cxnId="{1FBE2619-2D14-43BE-B742-36BE83428CD6}">
      <dgm:prSet/>
      <dgm:spPr/>
      <dgm:t>
        <a:bodyPr/>
        <a:lstStyle/>
        <a:p>
          <a:endParaRPr lang="en-US"/>
        </a:p>
      </dgm:t>
    </dgm:pt>
    <dgm:pt modelId="{64C5E29E-6E4A-4CA1-85A7-5846529E77B4}" type="sibTrans" cxnId="{1FBE2619-2D14-43BE-B742-36BE83428CD6}">
      <dgm:prSet/>
      <dgm:spPr/>
      <dgm:t>
        <a:bodyPr/>
        <a:lstStyle/>
        <a:p>
          <a:endParaRPr lang="en-US"/>
        </a:p>
      </dgm:t>
    </dgm:pt>
    <dgm:pt modelId="{1B4833DA-1771-43BC-A53F-DF6A422158CB}">
      <dgm:prSet/>
      <dgm:spPr/>
      <dgm:t>
        <a:bodyPr/>
        <a:lstStyle/>
        <a:p>
          <a:r>
            <a:rPr lang="en-US" b="1" i="0"/>
            <a:t>Planning Commission</a:t>
          </a:r>
          <a:endParaRPr lang="en-US"/>
        </a:p>
      </dgm:t>
    </dgm:pt>
    <dgm:pt modelId="{A7DC6EE5-E10F-4786-941F-A12F1A311468}" type="parTrans" cxnId="{0162DFDA-EE44-4C98-B303-7F75DBE2BFFD}">
      <dgm:prSet/>
      <dgm:spPr/>
      <dgm:t>
        <a:bodyPr/>
        <a:lstStyle/>
        <a:p>
          <a:endParaRPr lang="en-US"/>
        </a:p>
      </dgm:t>
    </dgm:pt>
    <dgm:pt modelId="{B6FD038E-44A7-4E3B-8DDF-A08D106B01A8}" type="sibTrans" cxnId="{0162DFDA-EE44-4C98-B303-7F75DBE2BFFD}">
      <dgm:prSet/>
      <dgm:spPr/>
      <dgm:t>
        <a:bodyPr/>
        <a:lstStyle/>
        <a:p>
          <a:endParaRPr lang="en-US"/>
        </a:p>
      </dgm:t>
    </dgm:pt>
    <dgm:pt modelId="{969A5C9E-1379-40AC-B6E2-0C0AE1AF68D7}">
      <dgm:prSet/>
      <dgm:spPr/>
      <dgm:t>
        <a:bodyPr/>
        <a:lstStyle/>
        <a:p>
          <a:r>
            <a:rPr lang="en-US" b="1" i="0"/>
            <a:t>Board of County Commissioners</a:t>
          </a:r>
          <a:endParaRPr lang="en-US"/>
        </a:p>
      </dgm:t>
    </dgm:pt>
    <dgm:pt modelId="{473EBE82-34DB-476B-820B-A77599214283}" type="parTrans" cxnId="{8B736698-50F1-40E2-BD35-81C9B20520BE}">
      <dgm:prSet/>
      <dgm:spPr/>
      <dgm:t>
        <a:bodyPr/>
        <a:lstStyle/>
        <a:p>
          <a:endParaRPr lang="en-US"/>
        </a:p>
      </dgm:t>
    </dgm:pt>
    <dgm:pt modelId="{A1A139C6-D046-4723-B1A9-065D05C11BA2}" type="sibTrans" cxnId="{8B736698-50F1-40E2-BD35-81C9B20520BE}">
      <dgm:prSet/>
      <dgm:spPr/>
      <dgm:t>
        <a:bodyPr/>
        <a:lstStyle/>
        <a:p>
          <a:endParaRPr lang="en-US"/>
        </a:p>
      </dgm:t>
    </dgm:pt>
    <dgm:pt modelId="{18BB6A79-FE31-4E69-AD6B-66FD31E6FABF}">
      <dgm:prSet/>
      <dgm:spPr/>
      <dgm:t>
        <a:bodyPr/>
        <a:lstStyle/>
        <a:p>
          <a:r>
            <a:rPr lang="en-US" b="1" i="0"/>
            <a:t>Focused Outreach &amp; Coordination</a:t>
          </a:r>
          <a:endParaRPr lang="en-US"/>
        </a:p>
      </dgm:t>
    </dgm:pt>
    <dgm:pt modelId="{3F7A06B6-F646-4FA2-B46D-7E6881908D92}" type="parTrans" cxnId="{E517DAE4-B980-413D-885E-4B0ADDAE1E5E}">
      <dgm:prSet/>
      <dgm:spPr/>
      <dgm:t>
        <a:bodyPr/>
        <a:lstStyle/>
        <a:p>
          <a:endParaRPr lang="en-US"/>
        </a:p>
      </dgm:t>
    </dgm:pt>
    <dgm:pt modelId="{BE588FE6-E46E-462F-9A75-08F52F2D81F6}" type="sibTrans" cxnId="{E517DAE4-B980-413D-885E-4B0ADDAE1E5E}">
      <dgm:prSet/>
      <dgm:spPr/>
      <dgm:t>
        <a:bodyPr/>
        <a:lstStyle/>
        <a:p>
          <a:endParaRPr lang="en-US"/>
        </a:p>
      </dgm:t>
    </dgm:pt>
    <dgm:pt modelId="{F7E033C2-61A8-4CB7-9B8B-F705F1872E19}">
      <dgm:prSet/>
      <dgm:spPr/>
      <dgm:t>
        <a:bodyPr/>
        <a:lstStyle/>
        <a:p>
          <a:r>
            <a:rPr lang="en-US" b="1" i="0"/>
            <a:t>Public Information Meetings</a:t>
          </a:r>
          <a:endParaRPr lang="en-US"/>
        </a:p>
      </dgm:t>
    </dgm:pt>
    <dgm:pt modelId="{45C224E6-962E-47AE-81A2-FB3D625AAE30}" type="parTrans" cxnId="{240AE9EF-09C6-4F0B-88C5-99E61AB1D852}">
      <dgm:prSet/>
      <dgm:spPr/>
      <dgm:t>
        <a:bodyPr/>
        <a:lstStyle/>
        <a:p>
          <a:endParaRPr lang="en-US"/>
        </a:p>
      </dgm:t>
    </dgm:pt>
    <dgm:pt modelId="{C9A4C9C3-5CD9-4842-81AA-1F76786D98B2}" type="sibTrans" cxnId="{240AE9EF-09C6-4F0B-88C5-99E61AB1D852}">
      <dgm:prSet/>
      <dgm:spPr/>
      <dgm:t>
        <a:bodyPr/>
        <a:lstStyle/>
        <a:p>
          <a:endParaRPr lang="en-US"/>
        </a:p>
      </dgm:t>
    </dgm:pt>
    <dgm:pt modelId="{F7AE5146-79F9-4DEC-B131-4539A98A7CD5}">
      <dgm:prSet/>
      <dgm:spPr/>
      <dgm:t>
        <a:bodyPr/>
        <a:lstStyle/>
        <a:p>
          <a:r>
            <a:rPr lang="en-US" b="1" i="0"/>
            <a:t>ArcGIS Storymap</a:t>
          </a:r>
          <a:endParaRPr lang="en-US"/>
        </a:p>
      </dgm:t>
    </dgm:pt>
    <dgm:pt modelId="{F85D9DC1-ABCD-422E-AE70-111249990E35}" type="parTrans" cxnId="{FD26323F-D2EC-4233-B607-19F2F3D6C191}">
      <dgm:prSet/>
      <dgm:spPr/>
      <dgm:t>
        <a:bodyPr/>
        <a:lstStyle/>
        <a:p>
          <a:endParaRPr lang="en-US"/>
        </a:p>
      </dgm:t>
    </dgm:pt>
    <dgm:pt modelId="{7BD2F0FB-2C46-4638-952B-F8EB3331DA2E}" type="sibTrans" cxnId="{FD26323F-D2EC-4233-B607-19F2F3D6C191}">
      <dgm:prSet/>
      <dgm:spPr/>
      <dgm:t>
        <a:bodyPr/>
        <a:lstStyle/>
        <a:p>
          <a:endParaRPr lang="en-US"/>
        </a:p>
      </dgm:t>
    </dgm:pt>
    <dgm:pt modelId="{958EBAE8-8BEE-4A50-B19A-1D28A5AFAB3F}" type="pres">
      <dgm:prSet presAssocID="{2659EF7F-BB7B-4D60-95AC-151ADD610FE8}" presName="linear" presStyleCnt="0">
        <dgm:presLayoutVars>
          <dgm:dir/>
          <dgm:animLvl val="lvl"/>
          <dgm:resizeHandles val="exact"/>
        </dgm:presLayoutVars>
      </dgm:prSet>
      <dgm:spPr/>
    </dgm:pt>
    <dgm:pt modelId="{573A5748-F5BF-4944-985D-933B2E651624}" type="pres">
      <dgm:prSet presAssocID="{EF02928D-F01D-4675-A56A-EC2628703C35}" presName="parentLin" presStyleCnt="0"/>
      <dgm:spPr/>
    </dgm:pt>
    <dgm:pt modelId="{099E3714-477D-4D61-8D0E-4D2871D82786}" type="pres">
      <dgm:prSet presAssocID="{EF02928D-F01D-4675-A56A-EC2628703C35}" presName="parentLeftMargin" presStyleLbl="node1" presStyleIdx="0" presStyleCnt="4"/>
      <dgm:spPr/>
    </dgm:pt>
    <dgm:pt modelId="{1F249C3A-F0BB-4014-A9C2-EC5B97F6D2A0}" type="pres">
      <dgm:prSet presAssocID="{EF02928D-F01D-4675-A56A-EC2628703C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C30651-C315-4AEC-AF44-CFAAEA7E1572}" type="pres">
      <dgm:prSet presAssocID="{EF02928D-F01D-4675-A56A-EC2628703C35}" presName="negativeSpace" presStyleCnt="0"/>
      <dgm:spPr/>
    </dgm:pt>
    <dgm:pt modelId="{E8654E0A-C3E5-463D-9D7F-15C7B0DAAC54}" type="pres">
      <dgm:prSet presAssocID="{EF02928D-F01D-4675-A56A-EC2628703C35}" presName="childText" presStyleLbl="conFgAcc1" presStyleIdx="0" presStyleCnt="4" custScaleX="82580">
        <dgm:presLayoutVars>
          <dgm:bulletEnabled val="1"/>
        </dgm:presLayoutVars>
      </dgm:prSet>
      <dgm:spPr/>
    </dgm:pt>
    <dgm:pt modelId="{833F6609-D92C-4427-B84B-2FA4595A4DB9}" type="pres">
      <dgm:prSet presAssocID="{A23A8351-FE78-4D6E-BA2E-E4722EBCF500}" presName="spaceBetweenRectangles" presStyleCnt="0"/>
      <dgm:spPr/>
    </dgm:pt>
    <dgm:pt modelId="{53158D97-2993-4BE6-A253-6DF19ED4AE7F}" type="pres">
      <dgm:prSet presAssocID="{53A24C57-B376-47EF-8B70-83A1E5C0A629}" presName="parentLin" presStyleCnt="0"/>
      <dgm:spPr/>
    </dgm:pt>
    <dgm:pt modelId="{2BF3C36F-12D4-4B2F-AE05-9A3FA8BB0879}" type="pres">
      <dgm:prSet presAssocID="{53A24C57-B376-47EF-8B70-83A1E5C0A629}" presName="parentLeftMargin" presStyleLbl="node1" presStyleIdx="0" presStyleCnt="4"/>
      <dgm:spPr/>
    </dgm:pt>
    <dgm:pt modelId="{2D2003B9-0A00-4497-AE9A-FCF2F8B5FBB5}" type="pres">
      <dgm:prSet presAssocID="{53A24C57-B376-47EF-8B70-83A1E5C0A6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07BC81-0C15-4675-BEDD-D8388C99DDBE}" type="pres">
      <dgm:prSet presAssocID="{53A24C57-B376-47EF-8B70-83A1E5C0A629}" presName="negativeSpace" presStyleCnt="0"/>
      <dgm:spPr/>
    </dgm:pt>
    <dgm:pt modelId="{E40F6F87-40D4-4C4B-8910-32E95B51FDE9}" type="pres">
      <dgm:prSet presAssocID="{53A24C57-B376-47EF-8B70-83A1E5C0A629}" presName="childText" presStyleLbl="conFgAcc1" presStyleIdx="1" presStyleCnt="4" custScaleX="82579">
        <dgm:presLayoutVars>
          <dgm:bulletEnabled val="1"/>
        </dgm:presLayoutVars>
      </dgm:prSet>
      <dgm:spPr/>
    </dgm:pt>
    <dgm:pt modelId="{332A6251-97D1-4EB5-A33A-5690CDD55CE0}" type="pres">
      <dgm:prSet presAssocID="{3856DF17-EBD4-4E0B-AEBC-C9B927E56373}" presName="spaceBetweenRectangles" presStyleCnt="0"/>
      <dgm:spPr/>
    </dgm:pt>
    <dgm:pt modelId="{869AE1A2-DE8D-437E-8232-22E9CF160731}" type="pres">
      <dgm:prSet presAssocID="{18BB6A79-FE31-4E69-AD6B-66FD31E6FABF}" presName="parentLin" presStyleCnt="0"/>
      <dgm:spPr/>
    </dgm:pt>
    <dgm:pt modelId="{314D62F9-A681-4086-81BF-F5C09B0C2DCF}" type="pres">
      <dgm:prSet presAssocID="{18BB6A79-FE31-4E69-AD6B-66FD31E6FABF}" presName="parentLeftMargin" presStyleLbl="node1" presStyleIdx="1" presStyleCnt="4"/>
      <dgm:spPr/>
    </dgm:pt>
    <dgm:pt modelId="{642CC901-C17A-42A1-B0E1-35202CD32155}" type="pres">
      <dgm:prSet presAssocID="{18BB6A79-FE31-4E69-AD6B-66FD31E6FA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F8C1D6-7604-46D1-8FF3-991642CCA379}" type="pres">
      <dgm:prSet presAssocID="{18BB6A79-FE31-4E69-AD6B-66FD31E6FABF}" presName="negativeSpace" presStyleCnt="0"/>
      <dgm:spPr/>
    </dgm:pt>
    <dgm:pt modelId="{EB8805DE-EC62-4386-AFD6-F950EB05CB5A}" type="pres">
      <dgm:prSet presAssocID="{18BB6A79-FE31-4E69-AD6B-66FD31E6FABF}" presName="childText" presStyleLbl="conFgAcc1" presStyleIdx="2" presStyleCnt="4" custScaleX="82307">
        <dgm:presLayoutVars>
          <dgm:bulletEnabled val="1"/>
        </dgm:presLayoutVars>
      </dgm:prSet>
      <dgm:spPr/>
    </dgm:pt>
    <dgm:pt modelId="{0B2853A5-7BBD-4434-943F-E3715AAE1CD4}" type="pres">
      <dgm:prSet presAssocID="{BE588FE6-E46E-462F-9A75-08F52F2D81F6}" presName="spaceBetweenRectangles" presStyleCnt="0"/>
      <dgm:spPr/>
    </dgm:pt>
    <dgm:pt modelId="{B134D409-273C-466D-9B4E-6E07329FD273}" type="pres">
      <dgm:prSet presAssocID="{F7AE5146-79F9-4DEC-B131-4539A98A7CD5}" presName="parentLin" presStyleCnt="0"/>
      <dgm:spPr/>
    </dgm:pt>
    <dgm:pt modelId="{0FF29661-25DD-428A-AE0C-26A7C9E35629}" type="pres">
      <dgm:prSet presAssocID="{F7AE5146-79F9-4DEC-B131-4539A98A7CD5}" presName="parentLeftMargin" presStyleLbl="node1" presStyleIdx="2" presStyleCnt="4"/>
      <dgm:spPr/>
    </dgm:pt>
    <dgm:pt modelId="{AA0B1D1E-CD5A-4D2B-ABAA-07FADC01B0DF}" type="pres">
      <dgm:prSet presAssocID="{F7AE5146-79F9-4DEC-B131-4539A98A7CD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0EC0A6-5CC3-4C7A-8AB4-A300A0B32C1C}" type="pres">
      <dgm:prSet presAssocID="{F7AE5146-79F9-4DEC-B131-4539A98A7CD5}" presName="negativeSpace" presStyleCnt="0"/>
      <dgm:spPr/>
    </dgm:pt>
    <dgm:pt modelId="{E8BEC58B-45A7-4E15-84CB-E9E041978BDA}" type="pres">
      <dgm:prSet presAssocID="{F7AE5146-79F9-4DEC-B131-4539A98A7CD5}" presName="childText" presStyleLbl="conFgAcc1" presStyleIdx="3" presStyleCnt="4" custScaleX="82231">
        <dgm:presLayoutVars>
          <dgm:bulletEnabled val="1"/>
        </dgm:presLayoutVars>
      </dgm:prSet>
      <dgm:spPr/>
    </dgm:pt>
  </dgm:ptLst>
  <dgm:cxnLst>
    <dgm:cxn modelId="{1FBE2619-2D14-43BE-B742-36BE83428CD6}" srcId="{53A24C57-B376-47EF-8B70-83A1E5C0A629}" destId="{169CDD59-F7DC-4576-B85C-EB6588D9698F}" srcOrd="0" destOrd="0" parTransId="{D95523B9-E841-4CB4-B062-9EA08AB4BE8A}" sibTransId="{64C5E29E-6E4A-4CA1-85A7-5846529E77B4}"/>
    <dgm:cxn modelId="{7CD89327-4675-4655-8274-00399B066906}" type="presOf" srcId="{53A24C57-B376-47EF-8B70-83A1E5C0A629}" destId="{2D2003B9-0A00-4497-AE9A-FCF2F8B5FBB5}" srcOrd="1" destOrd="0" presId="urn:microsoft.com/office/officeart/2005/8/layout/list1"/>
    <dgm:cxn modelId="{A73D2B3D-C1C6-4F3E-9315-E105FD4533E0}" srcId="{2659EF7F-BB7B-4D60-95AC-151ADD610FE8}" destId="{53A24C57-B376-47EF-8B70-83A1E5C0A629}" srcOrd="1" destOrd="0" parTransId="{F5D23DC2-C43C-4F1D-A163-0D61C6FAF19A}" sibTransId="{3856DF17-EBD4-4E0B-AEBC-C9B927E56373}"/>
    <dgm:cxn modelId="{FD26323F-D2EC-4233-B607-19F2F3D6C191}" srcId="{2659EF7F-BB7B-4D60-95AC-151ADD610FE8}" destId="{F7AE5146-79F9-4DEC-B131-4539A98A7CD5}" srcOrd="3" destOrd="0" parTransId="{F85D9DC1-ABCD-422E-AE70-111249990E35}" sibTransId="{7BD2F0FB-2C46-4638-952B-F8EB3331DA2E}"/>
    <dgm:cxn modelId="{E0CD615D-F06F-4D88-AB7C-DED39F696956}" type="presOf" srcId="{F7AE5146-79F9-4DEC-B131-4539A98A7CD5}" destId="{0FF29661-25DD-428A-AE0C-26A7C9E35629}" srcOrd="0" destOrd="0" presId="urn:microsoft.com/office/officeart/2005/8/layout/list1"/>
    <dgm:cxn modelId="{B9D0AC61-6FD3-4735-8578-681ED703BD4B}" type="presOf" srcId="{169CDD59-F7DC-4576-B85C-EB6588D9698F}" destId="{E40F6F87-40D4-4C4B-8910-32E95B51FDE9}" srcOrd="0" destOrd="0" presId="urn:microsoft.com/office/officeart/2005/8/layout/list1"/>
    <dgm:cxn modelId="{58D15A4C-EDBC-42DA-9BFD-B6B88C3A708C}" type="presOf" srcId="{18BB6A79-FE31-4E69-AD6B-66FD31E6FABF}" destId="{642CC901-C17A-42A1-B0E1-35202CD32155}" srcOrd="1" destOrd="0" presId="urn:microsoft.com/office/officeart/2005/8/layout/list1"/>
    <dgm:cxn modelId="{8B736698-50F1-40E2-BD35-81C9B20520BE}" srcId="{53A24C57-B376-47EF-8B70-83A1E5C0A629}" destId="{969A5C9E-1379-40AC-B6E2-0C0AE1AF68D7}" srcOrd="2" destOrd="0" parTransId="{473EBE82-34DB-476B-820B-A77599214283}" sibTransId="{A1A139C6-D046-4723-B1A9-065D05C11BA2}"/>
    <dgm:cxn modelId="{D9805BA5-20B9-408F-BAFB-27A7D5808073}" type="presOf" srcId="{53A24C57-B376-47EF-8B70-83A1E5C0A629}" destId="{2BF3C36F-12D4-4B2F-AE05-9A3FA8BB0879}" srcOrd="0" destOrd="0" presId="urn:microsoft.com/office/officeart/2005/8/layout/list1"/>
    <dgm:cxn modelId="{2C5E1DB3-31FD-47AE-BE0D-91FC150AEE8C}" type="presOf" srcId="{1B4833DA-1771-43BC-A53F-DF6A422158CB}" destId="{E40F6F87-40D4-4C4B-8910-32E95B51FDE9}" srcOrd="0" destOrd="1" presId="urn:microsoft.com/office/officeart/2005/8/layout/list1"/>
    <dgm:cxn modelId="{54B257C4-CF17-4392-A513-C28D2CBA2C3D}" type="presOf" srcId="{969A5C9E-1379-40AC-B6E2-0C0AE1AF68D7}" destId="{E40F6F87-40D4-4C4B-8910-32E95B51FDE9}" srcOrd="0" destOrd="2" presId="urn:microsoft.com/office/officeart/2005/8/layout/list1"/>
    <dgm:cxn modelId="{182EECD0-3503-4FA5-8824-E2CF92722162}" type="presOf" srcId="{18BB6A79-FE31-4E69-AD6B-66FD31E6FABF}" destId="{314D62F9-A681-4086-81BF-F5C09B0C2DCF}" srcOrd="0" destOrd="0" presId="urn:microsoft.com/office/officeart/2005/8/layout/list1"/>
    <dgm:cxn modelId="{E6EAB0D4-C882-4368-928D-688CD8D8F3E4}" type="presOf" srcId="{2659EF7F-BB7B-4D60-95AC-151ADD610FE8}" destId="{958EBAE8-8BEE-4A50-B19A-1D28A5AFAB3F}" srcOrd="0" destOrd="0" presId="urn:microsoft.com/office/officeart/2005/8/layout/list1"/>
    <dgm:cxn modelId="{0162DFDA-EE44-4C98-B303-7F75DBE2BFFD}" srcId="{53A24C57-B376-47EF-8B70-83A1E5C0A629}" destId="{1B4833DA-1771-43BC-A53F-DF6A422158CB}" srcOrd="1" destOrd="0" parTransId="{A7DC6EE5-E10F-4786-941F-A12F1A311468}" sibTransId="{B6FD038E-44A7-4E3B-8DDF-A08D106B01A8}"/>
    <dgm:cxn modelId="{51C162E4-55EA-469B-B855-73C7384018F7}" type="presOf" srcId="{F7E033C2-61A8-4CB7-9B8B-F705F1872E19}" destId="{EB8805DE-EC62-4386-AFD6-F950EB05CB5A}" srcOrd="0" destOrd="0" presId="urn:microsoft.com/office/officeart/2005/8/layout/list1"/>
    <dgm:cxn modelId="{E517DAE4-B980-413D-885E-4B0ADDAE1E5E}" srcId="{2659EF7F-BB7B-4D60-95AC-151ADD610FE8}" destId="{18BB6A79-FE31-4E69-AD6B-66FD31E6FABF}" srcOrd="2" destOrd="0" parTransId="{3F7A06B6-F646-4FA2-B46D-7E6881908D92}" sibTransId="{BE588FE6-E46E-462F-9A75-08F52F2D81F6}"/>
    <dgm:cxn modelId="{837641E6-99A3-4EE2-A88A-76C185E91369}" type="presOf" srcId="{EF02928D-F01D-4675-A56A-EC2628703C35}" destId="{1F249C3A-F0BB-4014-A9C2-EC5B97F6D2A0}" srcOrd="1" destOrd="0" presId="urn:microsoft.com/office/officeart/2005/8/layout/list1"/>
    <dgm:cxn modelId="{240AE9EF-09C6-4F0B-88C5-99E61AB1D852}" srcId="{18BB6A79-FE31-4E69-AD6B-66FD31E6FABF}" destId="{F7E033C2-61A8-4CB7-9B8B-F705F1872E19}" srcOrd="0" destOrd="0" parTransId="{45C224E6-962E-47AE-81A2-FB3D625AAE30}" sibTransId="{C9A4C9C3-5CD9-4842-81AA-1F76786D98B2}"/>
    <dgm:cxn modelId="{A6C441F2-56C8-4DBD-8EA6-35FF27BD4C20}" type="presOf" srcId="{F7AE5146-79F9-4DEC-B131-4539A98A7CD5}" destId="{AA0B1D1E-CD5A-4D2B-ABAA-07FADC01B0DF}" srcOrd="1" destOrd="0" presId="urn:microsoft.com/office/officeart/2005/8/layout/list1"/>
    <dgm:cxn modelId="{AAB875F7-FB4F-4E9D-A6C3-C44E23AFC37A}" type="presOf" srcId="{EF02928D-F01D-4675-A56A-EC2628703C35}" destId="{099E3714-477D-4D61-8D0E-4D2871D82786}" srcOrd="0" destOrd="0" presId="urn:microsoft.com/office/officeart/2005/8/layout/list1"/>
    <dgm:cxn modelId="{5ED034F9-BF84-4B14-A2A5-D55A1E85EF5A}" srcId="{2659EF7F-BB7B-4D60-95AC-151ADD610FE8}" destId="{EF02928D-F01D-4675-A56A-EC2628703C35}" srcOrd="0" destOrd="0" parTransId="{6D551872-914A-4AD8-B865-DDEC348C1407}" sibTransId="{A23A8351-FE78-4D6E-BA2E-E4722EBCF500}"/>
    <dgm:cxn modelId="{D0FA9CFB-F0BD-4362-BBEF-D13D15B45930}" type="presParOf" srcId="{958EBAE8-8BEE-4A50-B19A-1D28A5AFAB3F}" destId="{573A5748-F5BF-4944-985D-933B2E651624}" srcOrd="0" destOrd="0" presId="urn:microsoft.com/office/officeart/2005/8/layout/list1"/>
    <dgm:cxn modelId="{219096DB-6EFD-4B8C-86DB-E90123008C45}" type="presParOf" srcId="{573A5748-F5BF-4944-985D-933B2E651624}" destId="{099E3714-477D-4D61-8D0E-4D2871D82786}" srcOrd="0" destOrd="0" presId="urn:microsoft.com/office/officeart/2005/8/layout/list1"/>
    <dgm:cxn modelId="{4335B8A9-8806-4C65-8638-F1E40ADBB443}" type="presParOf" srcId="{573A5748-F5BF-4944-985D-933B2E651624}" destId="{1F249C3A-F0BB-4014-A9C2-EC5B97F6D2A0}" srcOrd="1" destOrd="0" presId="urn:microsoft.com/office/officeart/2005/8/layout/list1"/>
    <dgm:cxn modelId="{B869B8FF-8D52-4F42-9104-2A42A9229497}" type="presParOf" srcId="{958EBAE8-8BEE-4A50-B19A-1D28A5AFAB3F}" destId="{8DC30651-C315-4AEC-AF44-CFAAEA7E1572}" srcOrd="1" destOrd="0" presId="urn:microsoft.com/office/officeart/2005/8/layout/list1"/>
    <dgm:cxn modelId="{B674D6C4-C0C2-4BA1-8470-AC512756C4A1}" type="presParOf" srcId="{958EBAE8-8BEE-4A50-B19A-1D28A5AFAB3F}" destId="{E8654E0A-C3E5-463D-9D7F-15C7B0DAAC54}" srcOrd="2" destOrd="0" presId="urn:microsoft.com/office/officeart/2005/8/layout/list1"/>
    <dgm:cxn modelId="{62C6068C-20B7-4C4F-BB84-75A796BC4547}" type="presParOf" srcId="{958EBAE8-8BEE-4A50-B19A-1D28A5AFAB3F}" destId="{833F6609-D92C-4427-B84B-2FA4595A4DB9}" srcOrd="3" destOrd="0" presId="urn:microsoft.com/office/officeart/2005/8/layout/list1"/>
    <dgm:cxn modelId="{9164210C-C9D9-4999-826A-B3B23EE9F337}" type="presParOf" srcId="{958EBAE8-8BEE-4A50-B19A-1D28A5AFAB3F}" destId="{53158D97-2993-4BE6-A253-6DF19ED4AE7F}" srcOrd="4" destOrd="0" presId="urn:microsoft.com/office/officeart/2005/8/layout/list1"/>
    <dgm:cxn modelId="{F0D45CEC-B1CE-4467-A4F1-2A6EFE5E2D2D}" type="presParOf" srcId="{53158D97-2993-4BE6-A253-6DF19ED4AE7F}" destId="{2BF3C36F-12D4-4B2F-AE05-9A3FA8BB0879}" srcOrd="0" destOrd="0" presId="urn:microsoft.com/office/officeart/2005/8/layout/list1"/>
    <dgm:cxn modelId="{C339AB0A-CF1A-4014-96A7-9389C2C622F2}" type="presParOf" srcId="{53158D97-2993-4BE6-A253-6DF19ED4AE7F}" destId="{2D2003B9-0A00-4497-AE9A-FCF2F8B5FBB5}" srcOrd="1" destOrd="0" presId="urn:microsoft.com/office/officeart/2005/8/layout/list1"/>
    <dgm:cxn modelId="{6269D222-5048-4ABB-B8C8-A3D19E003359}" type="presParOf" srcId="{958EBAE8-8BEE-4A50-B19A-1D28A5AFAB3F}" destId="{4407BC81-0C15-4675-BEDD-D8388C99DDBE}" srcOrd="5" destOrd="0" presId="urn:microsoft.com/office/officeart/2005/8/layout/list1"/>
    <dgm:cxn modelId="{66F96875-C6BE-4476-AA23-41E6D82D16F7}" type="presParOf" srcId="{958EBAE8-8BEE-4A50-B19A-1D28A5AFAB3F}" destId="{E40F6F87-40D4-4C4B-8910-32E95B51FDE9}" srcOrd="6" destOrd="0" presId="urn:microsoft.com/office/officeart/2005/8/layout/list1"/>
    <dgm:cxn modelId="{A0AFBAB8-D33F-4440-B6B4-F9609DDB6375}" type="presParOf" srcId="{958EBAE8-8BEE-4A50-B19A-1D28A5AFAB3F}" destId="{332A6251-97D1-4EB5-A33A-5690CDD55CE0}" srcOrd="7" destOrd="0" presId="urn:microsoft.com/office/officeart/2005/8/layout/list1"/>
    <dgm:cxn modelId="{D94D43DE-29BB-49FD-8BD3-68E4854FAE53}" type="presParOf" srcId="{958EBAE8-8BEE-4A50-B19A-1D28A5AFAB3F}" destId="{869AE1A2-DE8D-437E-8232-22E9CF160731}" srcOrd="8" destOrd="0" presId="urn:microsoft.com/office/officeart/2005/8/layout/list1"/>
    <dgm:cxn modelId="{9ED0B1FB-E885-4493-BD55-45CB5164E8CB}" type="presParOf" srcId="{869AE1A2-DE8D-437E-8232-22E9CF160731}" destId="{314D62F9-A681-4086-81BF-F5C09B0C2DCF}" srcOrd="0" destOrd="0" presId="urn:microsoft.com/office/officeart/2005/8/layout/list1"/>
    <dgm:cxn modelId="{6D0B7EB7-DA54-430F-A26B-224AD5ECB07D}" type="presParOf" srcId="{869AE1A2-DE8D-437E-8232-22E9CF160731}" destId="{642CC901-C17A-42A1-B0E1-35202CD32155}" srcOrd="1" destOrd="0" presId="urn:microsoft.com/office/officeart/2005/8/layout/list1"/>
    <dgm:cxn modelId="{52E513A6-4303-4F6A-9DB1-3C81FCFEE168}" type="presParOf" srcId="{958EBAE8-8BEE-4A50-B19A-1D28A5AFAB3F}" destId="{F8F8C1D6-7604-46D1-8FF3-991642CCA379}" srcOrd="9" destOrd="0" presId="urn:microsoft.com/office/officeart/2005/8/layout/list1"/>
    <dgm:cxn modelId="{E3DD466E-7FF4-420C-B5B8-2999C750DC54}" type="presParOf" srcId="{958EBAE8-8BEE-4A50-B19A-1D28A5AFAB3F}" destId="{EB8805DE-EC62-4386-AFD6-F950EB05CB5A}" srcOrd="10" destOrd="0" presId="urn:microsoft.com/office/officeart/2005/8/layout/list1"/>
    <dgm:cxn modelId="{5E1D6915-4BE5-4A13-820D-CEBE83CFA17A}" type="presParOf" srcId="{958EBAE8-8BEE-4A50-B19A-1D28A5AFAB3F}" destId="{0B2853A5-7BBD-4434-943F-E3715AAE1CD4}" srcOrd="11" destOrd="0" presId="urn:microsoft.com/office/officeart/2005/8/layout/list1"/>
    <dgm:cxn modelId="{1CFB3E91-9916-4F8E-AAC4-304711B0104F}" type="presParOf" srcId="{958EBAE8-8BEE-4A50-B19A-1D28A5AFAB3F}" destId="{B134D409-273C-466D-9B4E-6E07329FD273}" srcOrd="12" destOrd="0" presId="urn:microsoft.com/office/officeart/2005/8/layout/list1"/>
    <dgm:cxn modelId="{E30B3E70-4DE2-4016-98F3-161145F44A2B}" type="presParOf" srcId="{B134D409-273C-466D-9B4E-6E07329FD273}" destId="{0FF29661-25DD-428A-AE0C-26A7C9E35629}" srcOrd="0" destOrd="0" presId="urn:microsoft.com/office/officeart/2005/8/layout/list1"/>
    <dgm:cxn modelId="{412DE2BE-AE42-4684-9A86-AAFB55CF014A}" type="presParOf" srcId="{B134D409-273C-466D-9B4E-6E07329FD273}" destId="{AA0B1D1E-CD5A-4D2B-ABAA-07FADC01B0DF}" srcOrd="1" destOrd="0" presId="urn:microsoft.com/office/officeart/2005/8/layout/list1"/>
    <dgm:cxn modelId="{A93E9752-8C82-40D6-8F83-0A3433AE098C}" type="presParOf" srcId="{958EBAE8-8BEE-4A50-B19A-1D28A5AFAB3F}" destId="{3C0EC0A6-5CC3-4C7A-8AB4-A300A0B32C1C}" srcOrd="13" destOrd="0" presId="urn:microsoft.com/office/officeart/2005/8/layout/list1"/>
    <dgm:cxn modelId="{2D9DFC6A-8670-440A-9F39-4991BB05727D}" type="presParOf" srcId="{958EBAE8-8BEE-4A50-B19A-1D28A5AFAB3F}" destId="{E8BEC58B-45A7-4E15-84CB-E9E041978B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A8345-6F92-4BD4-B64D-1D1A37B3891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8D1A0A-9237-4377-9785-6851D1563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projections &amp;</a:t>
          </a:r>
        </a:p>
        <a:p>
          <a:pPr>
            <a:lnSpc>
              <a:spcPct val="100000"/>
            </a:lnSpc>
          </a:pPr>
          <a:r>
            <a:rPr lang="en-US"/>
            <a:t>provide input on mapping priorities</a:t>
          </a:r>
        </a:p>
      </dgm:t>
    </dgm:pt>
    <dgm:pt modelId="{F87B6670-46B4-42F5-88BD-14E005F70FF8}" type="parTrans" cxnId="{1BA0B458-36CA-4800-8179-3861E8233021}">
      <dgm:prSet/>
      <dgm:spPr/>
      <dgm:t>
        <a:bodyPr/>
        <a:lstStyle/>
        <a:p>
          <a:endParaRPr lang="en-US"/>
        </a:p>
      </dgm:t>
    </dgm:pt>
    <dgm:pt modelId="{DF6EF0D4-17C9-422E-9D9F-F9A1B18D94C9}" type="sibTrans" cxnId="{1BA0B458-36CA-4800-8179-3861E82330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9B5007-CC6A-4B27-BE77-803CAAC2FF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specific areas of concern and gaps</a:t>
          </a:r>
        </a:p>
      </dgm:t>
    </dgm:pt>
    <dgm:pt modelId="{83CC6D21-AA5D-4DAE-93F2-B5CAD8235596}" type="parTrans" cxnId="{510C2967-979D-40CB-8779-D266CF609E7B}">
      <dgm:prSet/>
      <dgm:spPr/>
      <dgm:t>
        <a:bodyPr/>
        <a:lstStyle/>
        <a:p>
          <a:endParaRPr lang="en-US"/>
        </a:p>
      </dgm:t>
    </dgm:pt>
    <dgm:pt modelId="{1E2D4E16-3AF6-453C-AB64-4616E7A40728}" type="sibTrans" cxnId="{510C2967-979D-40CB-8779-D266CF609E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0742F9-696B-40B9-B82A-8DCC61357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Informing future code and plan amendments</a:t>
          </a:r>
        </a:p>
      </dgm:t>
    </dgm:pt>
    <dgm:pt modelId="{DF01AB74-6A2F-452B-B18D-4959026D55DF}" type="parTrans" cxnId="{7506D70A-9698-4D7B-8592-4E4E7D02B4C0}">
      <dgm:prSet/>
      <dgm:spPr/>
      <dgm:t>
        <a:bodyPr/>
        <a:lstStyle/>
        <a:p>
          <a:endParaRPr lang="en-US"/>
        </a:p>
      </dgm:t>
    </dgm:pt>
    <dgm:pt modelId="{6CBF6393-2F2B-4B4C-A1FD-AA8AD1953B33}" type="sibTrans" cxnId="{7506D70A-9698-4D7B-8592-4E4E7D02B4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86A841-A08C-46BD-95C9-61B614EB46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and utilize feedback obtained from the Public Meetings in developing the priorities, maps, and strategies</a:t>
          </a:r>
        </a:p>
      </dgm:t>
    </dgm:pt>
    <dgm:pt modelId="{0C9AC5D7-3DDD-412D-8332-1F7253F07500}" type="parTrans" cxnId="{F7B52999-DC19-4AA1-8EAC-547C1D551DB8}">
      <dgm:prSet/>
      <dgm:spPr/>
      <dgm:t>
        <a:bodyPr/>
        <a:lstStyle/>
        <a:p>
          <a:endParaRPr lang="en-US"/>
        </a:p>
      </dgm:t>
    </dgm:pt>
    <dgm:pt modelId="{F35AF7F3-1340-40A3-94D5-EA105007F0C3}" type="sibTrans" cxnId="{F7B52999-DC19-4AA1-8EAC-547C1D551DB8}">
      <dgm:prSet/>
      <dgm:spPr/>
      <dgm:t>
        <a:bodyPr/>
        <a:lstStyle/>
        <a:p>
          <a:endParaRPr lang="en-US"/>
        </a:p>
      </dgm:t>
    </dgm:pt>
    <dgm:pt modelId="{82DFEF7E-60BD-4F46-9129-3A6AEDA92A41}" type="pres">
      <dgm:prSet presAssocID="{F42A8345-6F92-4BD4-B64D-1D1A37B38916}" presName="root" presStyleCnt="0">
        <dgm:presLayoutVars>
          <dgm:dir/>
          <dgm:resizeHandles val="exact"/>
        </dgm:presLayoutVars>
      </dgm:prSet>
      <dgm:spPr/>
    </dgm:pt>
    <dgm:pt modelId="{FC230DD7-CB9E-4498-93A0-939B39C6849E}" type="pres">
      <dgm:prSet presAssocID="{F42A8345-6F92-4BD4-B64D-1D1A37B38916}" presName="container" presStyleCnt="0">
        <dgm:presLayoutVars>
          <dgm:dir/>
          <dgm:resizeHandles val="exact"/>
        </dgm:presLayoutVars>
      </dgm:prSet>
      <dgm:spPr/>
    </dgm:pt>
    <dgm:pt modelId="{176C8929-8EC6-449D-921E-E573283ECBC4}" type="pres">
      <dgm:prSet presAssocID="{388D1A0A-9237-4377-9785-6851D156370C}" presName="compNode" presStyleCnt="0"/>
      <dgm:spPr/>
    </dgm:pt>
    <dgm:pt modelId="{0AF5C308-D977-42F4-A79A-CDEB79286D1A}" type="pres">
      <dgm:prSet presAssocID="{388D1A0A-9237-4377-9785-6851D156370C}" presName="iconBgRect" presStyleLbl="bgShp" presStyleIdx="0" presStyleCnt="4"/>
      <dgm:spPr/>
    </dgm:pt>
    <dgm:pt modelId="{E56F7799-0FC0-4F66-95C1-95BD5D01F977}" type="pres">
      <dgm:prSet presAssocID="{388D1A0A-9237-4377-9785-6851D15637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41029CDB-913E-4FB6-A1D1-EA2DA14566F8}" type="pres">
      <dgm:prSet presAssocID="{388D1A0A-9237-4377-9785-6851D156370C}" presName="spaceRect" presStyleCnt="0"/>
      <dgm:spPr/>
    </dgm:pt>
    <dgm:pt modelId="{B3CAF748-7E2A-43DA-A67C-259449A0EAC6}" type="pres">
      <dgm:prSet presAssocID="{388D1A0A-9237-4377-9785-6851D156370C}" presName="textRect" presStyleLbl="revTx" presStyleIdx="0" presStyleCnt="4">
        <dgm:presLayoutVars>
          <dgm:chMax val="1"/>
          <dgm:chPref val="1"/>
        </dgm:presLayoutVars>
      </dgm:prSet>
      <dgm:spPr/>
    </dgm:pt>
    <dgm:pt modelId="{A8AAF4E2-1808-4DBD-B827-02EB62E0BCDA}" type="pres">
      <dgm:prSet presAssocID="{DF6EF0D4-17C9-422E-9D9F-F9A1B18D94C9}" presName="sibTrans" presStyleLbl="sibTrans2D1" presStyleIdx="0" presStyleCnt="0"/>
      <dgm:spPr/>
    </dgm:pt>
    <dgm:pt modelId="{9F2A9EDA-92C4-42A9-8F92-A3A267B3574B}" type="pres">
      <dgm:prSet presAssocID="{B09B5007-CC6A-4B27-BE77-803CAAC2FF24}" presName="compNode" presStyleCnt="0"/>
      <dgm:spPr/>
    </dgm:pt>
    <dgm:pt modelId="{C76313E6-A43C-42B0-B133-530D02B96F2C}" type="pres">
      <dgm:prSet presAssocID="{B09B5007-CC6A-4B27-BE77-803CAAC2FF24}" presName="iconBgRect" presStyleLbl="bgShp" presStyleIdx="1" presStyleCnt="4"/>
      <dgm:spPr/>
    </dgm:pt>
    <dgm:pt modelId="{3FB3CF72-0369-4235-8B0F-1A4F5DF8939E}" type="pres">
      <dgm:prSet presAssocID="{B09B5007-CC6A-4B27-BE77-803CAAC2FF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49C63B-D4A6-4CEB-9DF9-8FBC257E56F5}" type="pres">
      <dgm:prSet presAssocID="{B09B5007-CC6A-4B27-BE77-803CAAC2FF24}" presName="spaceRect" presStyleCnt="0"/>
      <dgm:spPr/>
    </dgm:pt>
    <dgm:pt modelId="{AD802227-3C4B-47D6-A0B9-1C8CC7F8CBA6}" type="pres">
      <dgm:prSet presAssocID="{B09B5007-CC6A-4B27-BE77-803CAAC2FF24}" presName="textRect" presStyleLbl="revTx" presStyleIdx="1" presStyleCnt="4">
        <dgm:presLayoutVars>
          <dgm:chMax val="1"/>
          <dgm:chPref val="1"/>
        </dgm:presLayoutVars>
      </dgm:prSet>
      <dgm:spPr/>
    </dgm:pt>
    <dgm:pt modelId="{6456A2CD-B9A3-429D-BDCD-CD96DC6BE45F}" type="pres">
      <dgm:prSet presAssocID="{1E2D4E16-3AF6-453C-AB64-4616E7A40728}" presName="sibTrans" presStyleLbl="sibTrans2D1" presStyleIdx="0" presStyleCnt="0"/>
      <dgm:spPr/>
    </dgm:pt>
    <dgm:pt modelId="{CF884745-24E1-4E14-A24D-F6E0A321FC8E}" type="pres">
      <dgm:prSet presAssocID="{A90742F9-696B-40B9-B82A-8DCC61357D23}" presName="compNode" presStyleCnt="0"/>
      <dgm:spPr/>
    </dgm:pt>
    <dgm:pt modelId="{7F744A8E-2201-4FE4-9F0F-9A99CCEA2E55}" type="pres">
      <dgm:prSet presAssocID="{A90742F9-696B-40B9-B82A-8DCC61357D23}" presName="iconBgRect" presStyleLbl="bgShp" presStyleIdx="2" presStyleCnt="4"/>
      <dgm:spPr/>
    </dgm:pt>
    <dgm:pt modelId="{326B55C8-981E-46B7-90D6-63D55D97B18F}" type="pres">
      <dgm:prSet presAssocID="{A90742F9-696B-40B9-B82A-8DCC61357D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2450580-6669-4582-9D71-C2ABDC2C5730}" type="pres">
      <dgm:prSet presAssocID="{A90742F9-696B-40B9-B82A-8DCC61357D23}" presName="spaceRect" presStyleCnt="0"/>
      <dgm:spPr/>
    </dgm:pt>
    <dgm:pt modelId="{B9B46534-CF83-4E6F-A395-F5BE3EDC92A9}" type="pres">
      <dgm:prSet presAssocID="{A90742F9-696B-40B9-B82A-8DCC61357D23}" presName="textRect" presStyleLbl="revTx" presStyleIdx="2" presStyleCnt="4">
        <dgm:presLayoutVars>
          <dgm:chMax val="1"/>
          <dgm:chPref val="1"/>
        </dgm:presLayoutVars>
      </dgm:prSet>
      <dgm:spPr/>
    </dgm:pt>
    <dgm:pt modelId="{3EB1E5F4-65DB-43AD-BB49-90763266911C}" type="pres">
      <dgm:prSet presAssocID="{6CBF6393-2F2B-4B4C-A1FD-AA8AD1953B33}" presName="sibTrans" presStyleLbl="sibTrans2D1" presStyleIdx="0" presStyleCnt="0"/>
      <dgm:spPr/>
    </dgm:pt>
    <dgm:pt modelId="{6887391B-70BF-448E-9E82-D5B2CD8A84F7}" type="pres">
      <dgm:prSet presAssocID="{AF86A841-A08C-46BD-95C9-61B614EB462C}" presName="compNode" presStyleCnt="0"/>
      <dgm:spPr/>
    </dgm:pt>
    <dgm:pt modelId="{F608FF97-8619-49B6-9DC1-51B9F721497C}" type="pres">
      <dgm:prSet presAssocID="{AF86A841-A08C-46BD-95C9-61B614EB462C}" presName="iconBgRect" presStyleLbl="bgShp" presStyleIdx="3" presStyleCnt="4"/>
      <dgm:spPr/>
    </dgm:pt>
    <dgm:pt modelId="{BC7DE70B-B04D-4A53-B298-937D729B9994}" type="pres">
      <dgm:prSet presAssocID="{AF86A841-A08C-46BD-95C9-61B614EB462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4545BB7-268F-4478-86FD-48059734AE3A}" type="pres">
      <dgm:prSet presAssocID="{AF86A841-A08C-46BD-95C9-61B614EB462C}" presName="spaceRect" presStyleCnt="0"/>
      <dgm:spPr/>
    </dgm:pt>
    <dgm:pt modelId="{BC21C51C-669D-4DA3-9C7B-6578EA1D99CC}" type="pres">
      <dgm:prSet presAssocID="{AF86A841-A08C-46BD-95C9-61B614EB462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06D70A-9698-4D7B-8592-4E4E7D02B4C0}" srcId="{F42A8345-6F92-4BD4-B64D-1D1A37B38916}" destId="{A90742F9-696B-40B9-B82A-8DCC61357D23}" srcOrd="2" destOrd="0" parTransId="{DF01AB74-6A2F-452B-B18D-4959026D55DF}" sibTransId="{6CBF6393-2F2B-4B4C-A1FD-AA8AD1953B33}"/>
    <dgm:cxn modelId="{15EEEE10-504C-457A-8C5F-51C28F687E5B}" type="presOf" srcId="{388D1A0A-9237-4377-9785-6851D156370C}" destId="{B3CAF748-7E2A-43DA-A67C-259449A0EAC6}" srcOrd="0" destOrd="0" presId="urn:microsoft.com/office/officeart/2018/2/layout/IconCircleList"/>
    <dgm:cxn modelId="{C934DD3D-3860-46BD-8D11-3C4AD3E82296}" type="presOf" srcId="{DF6EF0D4-17C9-422E-9D9F-F9A1B18D94C9}" destId="{A8AAF4E2-1808-4DBD-B827-02EB62E0BCDA}" srcOrd="0" destOrd="0" presId="urn:microsoft.com/office/officeart/2018/2/layout/IconCircleList"/>
    <dgm:cxn modelId="{E9CFE766-63E9-44EB-AAEF-70F46EE0EFF8}" type="presOf" srcId="{6CBF6393-2F2B-4B4C-A1FD-AA8AD1953B33}" destId="{3EB1E5F4-65DB-43AD-BB49-90763266911C}" srcOrd="0" destOrd="0" presId="urn:microsoft.com/office/officeart/2018/2/layout/IconCircleList"/>
    <dgm:cxn modelId="{510C2967-979D-40CB-8779-D266CF609E7B}" srcId="{F42A8345-6F92-4BD4-B64D-1D1A37B38916}" destId="{B09B5007-CC6A-4B27-BE77-803CAAC2FF24}" srcOrd="1" destOrd="0" parTransId="{83CC6D21-AA5D-4DAE-93F2-B5CAD8235596}" sibTransId="{1E2D4E16-3AF6-453C-AB64-4616E7A40728}"/>
    <dgm:cxn modelId="{A922FE6B-772B-41B3-A899-C7C554CBC19B}" type="presOf" srcId="{A90742F9-696B-40B9-B82A-8DCC61357D23}" destId="{B9B46534-CF83-4E6F-A395-F5BE3EDC92A9}" srcOrd="0" destOrd="0" presId="urn:microsoft.com/office/officeart/2018/2/layout/IconCircleList"/>
    <dgm:cxn modelId="{5797F36D-0FCC-4573-9F0F-141AB745F987}" type="presOf" srcId="{B09B5007-CC6A-4B27-BE77-803CAAC2FF24}" destId="{AD802227-3C4B-47D6-A0B9-1C8CC7F8CBA6}" srcOrd="0" destOrd="0" presId="urn:microsoft.com/office/officeart/2018/2/layout/IconCircleList"/>
    <dgm:cxn modelId="{3AF4F650-DCB1-4CF1-8B79-82F7D33F387F}" type="presOf" srcId="{1E2D4E16-3AF6-453C-AB64-4616E7A40728}" destId="{6456A2CD-B9A3-429D-BDCD-CD96DC6BE45F}" srcOrd="0" destOrd="0" presId="urn:microsoft.com/office/officeart/2018/2/layout/IconCircleList"/>
    <dgm:cxn modelId="{1BA0B458-36CA-4800-8179-3861E8233021}" srcId="{F42A8345-6F92-4BD4-B64D-1D1A37B38916}" destId="{388D1A0A-9237-4377-9785-6851D156370C}" srcOrd="0" destOrd="0" parTransId="{F87B6670-46B4-42F5-88BD-14E005F70FF8}" sibTransId="{DF6EF0D4-17C9-422E-9D9F-F9A1B18D94C9}"/>
    <dgm:cxn modelId="{F7B52999-DC19-4AA1-8EAC-547C1D551DB8}" srcId="{F42A8345-6F92-4BD4-B64D-1D1A37B38916}" destId="{AF86A841-A08C-46BD-95C9-61B614EB462C}" srcOrd="3" destOrd="0" parTransId="{0C9AC5D7-3DDD-412D-8332-1F7253F07500}" sibTransId="{F35AF7F3-1340-40A3-94D5-EA105007F0C3}"/>
    <dgm:cxn modelId="{412E449A-AD74-4A32-ABAB-4ECDD628AB41}" type="presOf" srcId="{F42A8345-6F92-4BD4-B64D-1D1A37B38916}" destId="{82DFEF7E-60BD-4F46-9129-3A6AEDA92A41}" srcOrd="0" destOrd="0" presId="urn:microsoft.com/office/officeart/2018/2/layout/IconCircleList"/>
    <dgm:cxn modelId="{037C78C9-70D4-4844-A370-52BF501C5F0C}" type="presOf" srcId="{AF86A841-A08C-46BD-95C9-61B614EB462C}" destId="{BC21C51C-669D-4DA3-9C7B-6578EA1D99CC}" srcOrd="0" destOrd="0" presId="urn:microsoft.com/office/officeart/2018/2/layout/IconCircleList"/>
    <dgm:cxn modelId="{96051630-0C3C-435D-8DDC-6959688C521E}" type="presParOf" srcId="{82DFEF7E-60BD-4F46-9129-3A6AEDA92A41}" destId="{FC230DD7-CB9E-4498-93A0-939B39C6849E}" srcOrd="0" destOrd="0" presId="urn:microsoft.com/office/officeart/2018/2/layout/IconCircleList"/>
    <dgm:cxn modelId="{70304EEF-795A-4C1E-8914-960038484615}" type="presParOf" srcId="{FC230DD7-CB9E-4498-93A0-939B39C6849E}" destId="{176C8929-8EC6-449D-921E-E573283ECBC4}" srcOrd="0" destOrd="0" presId="urn:microsoft.com/office/officeart/2018/2/layout/IconCircleList"/>
    <dgm:cxn modelId="{55283C35-1662-46A6-8557-FCE37A15E741}" type="presParOf" srcId="{176C8929-8EC6-449D-921E-E573283ECBC4}" destId="{0AF5C308-D977-42F4-A79A-CDEB79286D1A}" srcOrd="0" destOrd="0" presId="urn:microsoft.com/office/officeart/2018/2/layout/IconCircleList"/>
    <dgm:cxn modelId="{84C90284-F112-4D1D-A2C2-23DF4E3E1274}" type="presParOf" srcId="{176C8929-8EC6-449D-921E-E573283ECBC4}" destId="{E56F7799-0FC0-4F66-95C1-95BD5D01F977}" srcOrd="1" destOrd="0" presId="urn:microsoft.com/office/officeart/2018/2/layout/IconCircleList"/>
    <dgm:cxn modelId="{323349EF-694A-4616-9EFD-FDC7644EE2F9}" type="presParOf" srcId="{176C8929-8EC6-449D-921E-E573283ECBC4}" destId="{41029CDB-913E-4FB6-A1D1-EA2DA14566F8}" srcOrd="2" destOrd="0" presId="urn:microsoft.com/office/officeart/2018/2/layout/IconCircleList"/>
    <dgm:cxn modelId="{C2EF4C7C-9B6C-40C6-AA88-85DE0ECAA314}" type="presParOf" srcId="{176C8929-8EC6-449D-921E-E573283ECBC4}" destId="{B3CAF748-7E2A-43DA-A67C-259449A0EAC6}" srcOrd="3" destOrd="0" presId="urn:microsoft.com/office/officeart/2018/2/layout/IconCircleList"/>
    <dgm:cxn modelId="{3E16B1BC-A616-4739-B244-0406C440167B}" type="presParOf" srcId="{FC230DD7-CB9E-4498-93A0-939B39C6849E}" destId="{A8AAF4E2-1808-4DBD-B827-02EB62E0BCDA}" srcOrd="1" destOrd="0" presId="urn:microsoft.com/office/officeart/2018/2/layout/IconCircleList"/>
    <dgm:cxn modelId="{BFBD6D51-9A92-438F-80C1-51A6E7226B6B}" type="presParOf" srcId="{FC230DD7-CB9E-4498-93A0-939B39C6849E}" destId="{9F2A9EDA-92C4-42A9-8F92-A3A267B3574B}" srcOrd="2" destOrd="0" presId="urn:microsoft.com/office/officeart/2018/2/layout/IconCircleList"/>
    <dgm:cxn modelId="{65408E27-5427-4C15-9C9C-3FE19FD0CF1E}" type="presParOf" srcId="{9F2A9EDA-92C4-42A9-8F92-A3A267B3574B}" destId="{C76313E6-A43C-42B0-B133-530D02B96F2C}" srcOrd="0" destOrd="0" presId="urn:microsoft.com/office/officeart/2018/2/layout/IconCircleList"/>
    <dgm:cxn modelId="{27010FB5-E150-42A5-AC8F-BE18B0BCA570}" type="presParOf" srcId="{9F2A9EDA-92C4-42A9-8F92-A3A267B3574B}" destId="{3FB3CF72-0369-4235-8B0F-1A4F5DF8939E}" srcOrd="1" destOrd="0" presId="urn:microsoft.com/office/officeart/2018/2/layout/IconCircleList"/>
    <dgm:cxn modelId="{C38D53DD-F604-416A-97DA-E7681FA9AC14}" type="presParOf" srcId="{9F2A9EDA-92C4-42A9-8F92-A3A267B3574B}" destId="{C049C63B-D4A6-4CEB-9DF9-8FBC257E56F5}" srcOrd="2" destOrd="0" presId="urn:microsoft.com/office/officeart/2018/2/layout/IconCircleList"/>
    <dgm:cxn modelId="{F0D35019-D604-4930-9539-AB48B82BC572}" type="presParOf" srcId="{9F2A9EDA-92C4-42A9-8F92-A3A267B3574B}" destId="{AD802227-3C4B-47D6-A0B9-1C8CC7F8CBA6}" srcOrd="3" destOrd="0" presId="urn:microsoft.com/office/officeart/2018/2/layout/IconCircleList"/>
    <dgm:cxn modelId="{BCB1C693-89BE-4444-9DAB-5F5D64D92982}" type="presParOf" srcId="{FC230DD7-CB9E-4498-93A0-939B39C6849E}" destId="{6456A2CD-B9A3-429D-BDCD-CD96DC6BE45F}" srcOrd="3" destOrd="0" presId="urn:microsoft.com/office/officeart/2018/2/layout/IconCircleList"/>
    <dgm:cxn modelId="{7BADD183-B6B3-4FDA-AD47-CDEA03A6912C}" type="presParOf" srcId="{FC230DD7-CB9E-4498-93A0-939B39C6849E}" destId="{CF884745-24E1-4E14-A24D-F6E0A321FC8E}" srcOrd="4" destOrd="0" presId="urn:microsoft.com/office/officeart/2018/2/layout/IconCircleList"/>
    <dgm:cxn modelId="{109B4AA1-11AF-4F4B-8E4F-1AE59C0EB6FC}" type="presParOf" srcId="{CF884745-24E1-4E14-A24D-F6E0A321FC8E}" destId="{7F744A8E-2201-4FE4-9F0F-9A99CCEA2E55}" srcOrd="0" destOrd="0" presId="urn:microsoft.com/office/officeart/2018/2/layout/IconCircleList"/>
    <dgm:cxn modelId="{247203CA-93B8-4042-BAEC-A69A5D0A7F2C}" type="presParOf" srcId="{CF884745-24E1-4E14-A24D-F6E0A321FC8E}" destId="{326B55C8-981E-46B7-90D6-63D55D97B18F}" srcOrd="1" destOrd="0" presId="urn:microsoft.com/office/officeart/2018/2/layout/IconCircleList"/>
    <dgm:cxn modelId="{021AFDC3-5AC4-4770-8B6F-B321552A3D12}" type="presParOf" srcId="{CF884745-24E1-4E14-A24D-F6E0A321FC8E}" destId="{62450580-6669-4582-9D71-C2ABDC2C5730}" srcOrd="2" destOrd="0" presId="urn:microsoft.com/office/officeart/2018/2/layout/IconCircleList"/>
    <dgm:cxn modelId="{2F92596A-C6CE-4FE7-BA50-5BD9F2CA0F63}" type="presParOf" srcId="{CF884745-24E1-4E14-A24D-F6E0A321FC8E}" destId="{B9B46534-CF83-4E6F-A395-F5BE3EDC92A9}" srcOrd="3" destOrd="0" presId="urn:microsoft.com/office/officeart/2018/2/layout/IconCircleList"/>
    <dgm:cxn modelId="{B53A08D6-D779-4A00-8A82-F0A959311AA0}" type="presParOf" srcId="{FC230DD7-CB9E-4498-93A0-939B39C6849E}" destId="{3EB1E5F4-65DB-43AD-BB49-90763266911C}" srcOrd="5" destOrd="0" presId="urn:microsoft.com/office/officeart/2018/2/layout/IconCircleList"/>
    <dgm:cxn modelId="{2768405E-7FAA-4A6D-803E-6F9CBE22EFC7}" type="presParOf" srcId="{FC230DD7-CB9E-4498-93A0-939B39C6849E}" destId="{6887391B-70BF-448E-9E82-D5B2CD8A84F7}" srcOrd="6" destOrd="0" presId="urn:microsoft.com/office/officeart/2018/2/layout/IconCircleList"/>
    <dgm:cxn modelId="{B66E4654-008B-463E-851D-B0ED22F2B5C3}" type="presParOf" srcId="{6887391B-70BF-448E-9E82-D5B2CD8A84F7}" destId="{F608FF97-8619-49B6-9DC1-51B9F721497C}" srcOrd="0" destOrd="0" presId="urn:microsoft.com/office/officeart/2018/2/layout/IconCircleList"/>
    <dgm:cxn modelId="{BEC087C6-102E-4A0C-93D6-ABD91BE9E30C}" type="presParOf" srcId="{6887391B-70BF-448E-9E82-D5B2CD8A84F7}" destId="{BC7DE70B-B04D-4A53-B298-937D729B9994}" srcOrd="1" destOrd="0" presId="urn:microsoft.com/office/officeart/2018/2/layout/IconCircleList"/>
    <dgm:cxn modelId="{C054F0E9-3A56-47CC-BD60-882DD105CEF2}" type="presParOf" srcId="{6887391B-70BF-448E-9E82-D5B2CD8A84F7}" destId="{14545BB7-268F-4478-86FD-48059734AE3A}" srcOrd="2" destOrd="0" presId="urn:microsoft.com/office/officeart/2018/2/layout/IconCircleList"/>
    <dgm:cxn modelId="{ED8420A9-86FE-4624-B34E-7A8AA4F0386A}" type="presParOf" srcId="{6887391B-70BF-448E-9E82-D5B2CD8A84F7}" destId="{BC21C51C-669D-4DA3-9C7B-6578EA1D99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38A3D-25B3-4E5F-9265-091D082902DE}">
      <dsp:nvSpPr>
        <dsp:cNvPr id="0" name=""/>
        <dsp:cNvSpPr/>
      </dsp:nvSpPr>
      <dsp:spPr>
        <a:xfrm>
          <a:off x="8907" y="162888"/>
          <a:ext cx="3525193" cy="1057558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579" tIns="130579" rIns="130579" bIns="1305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</a:t>
          </a:r>
        </a:p>
      </dsp:txBody>
      <dsp:txXfrm>
        <a:off x="326174" y="162888"/>
        <a:ext cx="2890659" cy="1057558"/>
      </dsp:txXfrm>
    </dsp:sp>
    <dsp:sp modelId="{0C41D2CC-96A5-4404-AEE1-61FD8D5793A5}">
      <dsp:nvSpPr>
        <dsp:cNvPr id="0" name=""/>
        <dsp:cNvSpPr/>
      </dsp:nvSpPr>
      <dsp:spPr>
        <a:xfrm>
          <a:off x="8907" y="1220446"/>
          <a:ext cx="3207926" cy="2718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7" tIns="253497" rIns="253497" bIns="506995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assets with potential for loss of damage from sea level rise.</a:t>
          </a:r>
        </a:p>
      </dsp:txBody>
      <dsp:txXfrm>
        <a:off x="8907" y="1220446"/>
        <a:ext cx="3207926" cy="2718765"/>
      </dsp:txXfrm>
    </dsp:sp>
    <dsp:sp modelId="{5C85EE00-C06B-486B-80BD-193640DD9314}">
      <dsp:nvSpPr>
        <dsp:cNvPr id="0" name=""/>
        <dsp:cNvSpPr/>
      </dsp:nvSpPr>
      <dsp:spPr>
        <a:xfrm>
          <a:off x="3481709" y="162888"/>
          <a:ext cx="3525193" cy="1057558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579" tIns="130579" rIns="130579" bIns="1305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Complete</a:t>
          </a:r>
        </a:p>
      </dsp:txBody>
      <dsp:txXfrm>
        <a:off x="3798976" y="162888"/>
        <a:ext cx="2890659" cy="1057558"/>
      </dsp:txXfrm>
    </dsp:sp>
    <dsp:sp modelId="{34ACF841-CD55-4ABC-9806-2A56085D8834}">
      <dsp:nvSpPr>
        <dsp:cNvPr id="0" name=""/>
        <dsp:cNvSpPr/>
      </dsp:nvSpPr>
      <dsp:spPr>
        <a:xfrm>
          <a:off x="3481709" y="1220446"/>
          <a:ext cx="3207926" cy="2718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7" tIns="253497" rIns="253497" bIns="506995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Complete risk analysis and vulnerability assessment, based on mapping predictions to be decided by the Technical Advisory Committee (TAC) in July. </a:t>
          </a:r>
          <a:endParaRPr lang="en-US" sz="2000" kern="1200" dirty="0"/>
        </a:p>
      </dsp:txBody>
      <dsp:txXfrm>
        <a:off x="3481709" y="1220446"/>
        <a:ext cx="3207926" cy="2718765"/>
      </dsp:txXfrm>
    </dsp:sp>
    <dsp:sp modelId="{02667671-E04E-4FF3-B005-F3D2E1CA41FC}">
      <dsp:nvSpPr>
        <dsp:cNvPr id="0" name=""/>
        <dsp:cNvSpPr/>
      </dsp:nvSpPr>
      <dsp:spPr>
        <a:xfrm>
          <a:off x="6954511" y="162888"/>
          <a:ext cx="3525193" cy="1057558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579" tIns="130579" rIns="130579" bIns="1305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Propose</a:t>
          </a:r>
        </a:p>
      </dsp:txBody>
      <dsp:txXfrm>
        <a:off x="7271778" y="162888"/>
        <a:ext cx="2890659" cy="1057558"/>
      </dsp:txXfrm>
    </dsp:sp>
    <dsp:sp modelId="{B90E8F6E-D4BA-495C-93F2-AAC29D07E5CE}">
      <dsp:nvSpPr>
        <dsp:cNvPr id="0" name=""/>
        <dsp:cNvSpPr/>
      </dsp:nvSpPr>
      <dsp:spPr>
        <a:xfrm>
          <a:off x="6954511" y="1220446"/>
          <a:ext cx="3207926" cy="2718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7" tIns="253497" rIns="253497" bIns="506995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Propose practical region-specific actions or projects, to address increased sea water interactions where appropriate.</a:t>
          </a:r>
        </a:p>
      </dsp:txBody>
      <dsp:txXfrm>
        <a:off x="6954511" y="1220446"/>
        <a:ext cx="3207926" cy="2718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0B5A5-582C-47F4-B40C-10E9E7DBE826}">
      <dsp:nvSpPr>
        <dsp:cNvPr id="0" name=""/>
        <dsp:cNvSpPr/>
      </dsp:nvSpPr>
      <dsp:spPr>
        <a:xfrm rot="5400000">
          <a:off x="166902" y="637603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DF524-4D07-458A-A827-DE8F9B85A123}">
      <dsp:nvSpPr>
        <dsp:cNvPr id="0" name=""/>
        <dsp:cNvSpPr/>
      </dsp:nvSpPr>
      <dsp:spPr>
        <a:xfrm>
          <a:off x="922" y="-56868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QAPP</a:t>
          </a:r>
        </a:p>
      </dsp:txBody>
      <dsp:txXfrm>
        <a:off x="36965" y="-20825"/>
        <a:ext cx="982546" cy="666122"/>
      </dsp:txXfrm>
    </dsp:sp>
    <dsp:sp modelId="{FF01A2C3-2B93-4F59-97BA-154D78BA2FC9}">
      <dsp:nvSpPr>
        <dsp:cNvPr id="0" name=""/>
        <dsp:cNvSpPr/>
      </dsp:nvSpPr>
      <dsp:spPr>
        <a:xfrm>
          <a:off x="1055554" y="13536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E0AC-AB5D-4D2F-8E8C-F6E50195DFB6}">
      <dsp:nvSpPr>
        <dsp:cNvPr id="0" name=""/>
        <dsp:cNvSpPr/>
      </dsp:nvSpPr>
      <dsp:spPr>
        <a:xfrm rot="5400000">
          <a:off x="1041305" y="1466854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09DE0-AE7F-4F9E-8D0B-0D159B055C97}">
      <dsp:nvSpPr>
        <dsp:cNvPr id="0" name=""/>
        <dsp:cNvSpPr/>
      </dsp:nvSpPr>
      <dsp:spPr>
        <a:xfrm>
          <a:off x="875324" y="772383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</a:rPr>
            <a:t>Choose Projections</a:t>
          </a:r>
        </a:p>
      </dsp:txBody>
      <dsp:txXfrm>
        <a:off x="911367" y="808426"/>
        <a:ext cx="982546" cy="666122"/>
      </dsp:txXfrm>
    </dsp:sp>
    <dsp:sp modelId="{7DEA106B-B6B1-482C-928C-E6BA16ACB5F9}">
      <dsp:nvSpPr>
        <dsp:cNvPr id="0" name=""/>
        <dsp:cNvSpPr/>
      </dsp:nvSpPr>
      <dsp:spPr>
        <a:xfrm>
          <a:off x="1929956" y="842788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69C44-545C-4C98-95D6-87D85F7D4528}">
      <dsp:nvSpPr>
        <dsp:cNvPr id="0" name=""/>
        <dsp:cNvSpPr/>
      </dsp:nvSpPr>
      <dsp:spPr>
        <a:xfrm rot="5400000">
          <a:off x="1915707" y="2296106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DBD69-75F8-495F-898D-D7DAFAD80023}">
      <dsp:nvSpPr>
        <dsp:cNvPr id="0" name=""/>
        <dsp:cNvSpPr/>
      </dsp:nvSpPr>
      <dsp:spPr>
        <a:xfrm>
          <a:off x="1749726" y="1601635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Aggregate Data</a:t>
          </a:r>
        </a:p>
      </dsp:txBody>
      <dsp:txXfrm>
        <a:off x="1785769" y="1637678"/>
        <a:ext cx="982546" cy="666122"/>
      </dsp:txXfrm>
    </dsp:sp>
    <dsp:sp modelId="{DBFF9BF5-873E-4708-B392-327679B6F3AF}">
      <dsp:nvSpPr>
        <dsp:cNvPr id="0" name=""/>
        <dsp:cNvSpPr/>
      </dsp:nvSpPr>
      <dsp:spPr>
        <a:xfrm>
          <a:off x="2804359" y="1672040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2A449-FA14-4680-B9B1-0C85077A5F04}">
      <dsp:nvSpPr>
        <dsp:cNvPr id="0" name=""/>
        <dsp:cNvSpPr/>
      </dsp:nvSpPr>
      <dsp:spPr>
        <a:xfrm rot="5400000">
          <a:off x="2790109" y="3125357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1D541-3684-48BE-8546-5E208321E1C9}">
      <dsp:nvSpPr>
        <dsp:cNvPr id="0" name=""/>
        <dsp:cNvSpPr/>
      </dsp:nvSpPr>
      <dsp:spPr>
        <a:xfrm>
          <a:off x="2624128" y="2430886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Text" lastClr="000000"/>
              </a:solidFill>
            </a:rPr>
            <a:t>Develop </a:t>
          </a:r>
          <a:r>
            <a:rPr lang="en-US" sz="1400" kern="1200" dirty="0">
              <a:solidFill>
                <a:sysClr val="windowText" lastClr="000000"/>
              </a:solidFill>
            </a:rPr>
            <a:t>Models</a:t>
          </a:r>
        </a:p>
      </dsp:txBody>
      <dsp:txXfrm>
        <a:off x="2660171" y="2466929"/>
        <a:ext cx="982546" cy="666122"/>
      </dsp:txXfrm>
    </dsp:sp>
    <dsp:sp modelId="{69091E6A-C867-4DFB-B159-60B41C40F91B}">
      <dsp:nvSpPr>
        <dsp:cNvPr id="0" name=""/>
        <dsp:cNvSpPr/>
      </dsp:nvSpPr>
      <dsp:spPr>
        <a:xfrm>
          <a:off x="3678761" y="2501291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58222-C1AE-4E57-A2D8-B18852227936}">
      <dsp:nvSpPr>
        <dsp:cNvPr id="0" name=""/>
        <dsp:cNvSpPr/>
      </dsp:nvSpPr>
      <dsp:spPr>
        <a:xfrm rot="5400000">
          <a:off x="3664511" y="3954609"/>
          <a:ext cx="626485" cy="7132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85916-96A5-4B9E-ABC9-DA709E3D3B62}">
      <dsp:nvSpPr>
        <dsp:cNvPr id="0" name=""/>
        <dsp:cNvSpPr/>
      </dsp:nvSpPr>
      <dsp:spPr>
        <a:xfrm>
          <a:off x="3498531" y="3260138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Make Maps</a:t>
          </a:r>
        </a:p>
      </dsp:txBody>
      <dsp:txXfrm>
        <a:off x="3534574" y="3296181"/>
        <a:ext cx="982546" cy="666122"/>
      </dsp:txXfrm>
    </dsp:sp>
    <dsp:sp modelId="{2DA3F46A-BBF3-4CD5-9B2B-421AB385991E}">
      <dsp:nvSpPr>
        <dsp:cNvPr id="0" name=""/>
        <dsp:cNvSpPr/>
      </dsp:nvSpPr>
      <dsp:spPr>
        <a:xfrm>
          <a:off x="4553163" y="3330543"/>
          <a:ext cx="767038" cy="59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1D532-81E2-4194-83BA-7D6FC9B12D3E}">
      <dsp:nvSpPr>
        <dsp:cNvPr id="0" name=""/>
        <dsp:cNvSpPr/>
      </dsp:nvSpPr>
      <dsp:spPr>
        <a:xfrm>
          <a:off x="4372933" y="4089389"/>
          <a:ext cx="1054632" cy="7382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</a:rPr>
            <a:t>Assess Impacts</a:t>
          </a:r>
        </a:p>
      </dsp:txBody>
      <dsp:txXfrm>
        <a:off x="4408976" y="4125432"/>
        <a:ext cx="982546" cy="666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A5E67-52A2-4C37-A5BE-65456A9D10D1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0ED6-D8F5-4275-A194-33E74CC7792F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Summarize the findings from </a:t>
          </a:r>
          <a:br>
            <a:rPr lang="en-US" sz="1500" b="1" i="0" kern="1200"/>
          </a:br>
          <a:r>
            <a:rPr lang="en-US" sz="1500" b="1" i="0" kern="1200"/>
            <a:t>the mapping exercises</a:t>
          </a:r>
          <a:endParaRPr lang="en-US" sz="1500" kern="1200"/>
        </a:p>
      </dsp:txBody>
      <dsp:txXfrm>
        <a:off x="59990" y="2402242"/>
        <a:ext cx="3226223" cy="720000"/>
      </dsp:txXfrm>
    </dsp:sp>
    <dsp:sp modelId="{D52D0DB7-7B28-4B09-9738-819B071CA6B2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92545-143C-4976-9C69-A64C1034CDC2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Recommendations for adaptation strategies including near and long- term planning efforts</a:t>
          </a:r>
          <a:endParaRPr lang="en-US" sz="1500" kern="1200"/>
        </a:p>
      </dsp:txBody>
      <dsp:txXfrm>
        <a:off x="3850802" y="2402242"/>
        <a:ext cx="3226223" cy="720000"/>
      </dsp:txXfrm>
    </dsp:sp>
    <dsp:sp modelId="{0FAD731E-6800-454F-AE95-7F3205058EDD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9C7C8-512A-40FD-81ED-C8024F3BAF1A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Identify next steps to address gaps in information</a:t>
          </a:r>
          <a:endParaRPr lang="en-US" sz="1500" kern="1200"/>
        </a:p>
      </dsp:txBody>
      <dsp:txXfrm>
        <a:off x="7641615" y="2402242"/>
        <a:ext cx="322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4E0A-C3E5-463D-9D7F-15C7B0DAAC54}">
      <dsp:nvSpPr>
        <dsp:cNvPr id="0" name=""/>
        <dsp:cNvSpPr/>
      </dsp:nvSpPr>
      <dsp:spPr>
        <a:xfrm>
          <a:off x="0" y="301404"/>
          <a:ext cx="516023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49C3A-F0BB-4014-A9C2-EC5B97F6D2A0}">
      <dsp:nvSpPr>
        <dsp:cNvPr id="0" name=""/>
        <dsp:cNvSpPr/>
      </dsp:nvSpPr>
      <dsp:spPr>
        <a:xfrm>
          <a:off x="312438" y="6204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Community Engagement Plan</a:t>
          </a:r>
          <a:endParaRPr lang="en-US" sz="2000" kern="1200"/>
        </a:p>
      </dsp:txBody>
      <dsp:txXfrm>
        <a:off x="341259" y="35025"/>
        <a:ext cx="4316497" cy="532758"/>
      </dsp:txXfrm>
    </dsp:sp>
    <dsp:sp modelId="{E40F6F87-40D4-4C4B-8910-32E95B51FDE9}">
      <dsp:nvSpPr>
        <dsp:cNvPr id="0" name=""/>
        <dsp:cNvSpPr/>
      </dsp:nvSpPr>
      <dsp:spPr>
        <a:xfrm>
          <a:off x="0" y="1208604"/>
          <a:ext cx="516017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74" tIns="416560" rIns="4849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Open House Events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Planning Commission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Board of County Commissioners</a:t>
          </a:r>
          <a:endParaRPr lang="en-US" sz="2000" kern="1200"/>
        </a:p>
      </dsp:txBody>
      <dsp:txXfrm>
        <a:off x="0" y="1208604"/>
        <a:ext cx="5160172" cy="1512000"/>
      </dsp:txXfrm>
    </dsp:sp>
    <dsp:sp modelId="{2D2003B9-0A00-4497-AE9A-FCF2F8B5FBB5}">
      <dsp:nvSpPr>
        <dsp:cNvPr id="0" name=""/>
        <dsp:cNvSpPr/>
      </dsp:nvSpPr>
      <dsp:spPr>
        <a:xfrm>
          <a:off x="312438" y="913404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Outreach Events</a:t>
          </a:r>
          <a:endParaRPr lang="en-US" sz="2000" kern="1200"/>
        </a:p>
      </dsp:txBody>
      <dsp:txXfrm>
        <a:off x="341259" y="942225"/>
        <a:ext cx="4316497" cy="532758"/>
      </dsp:txXfrm>
    </dsp:sp>
    <dsp:sp modelId="{EB8805DE-EC62-4386-AFD6-F950EB05CB5A}">
      <dsp:nvSpPr>
        <dsp:cNvPr id="0" name=""/>
        <dsp:cNvSpPr/>
      </dsp:nvSpPr>
      <dsp:spPr>
        <a:xfrm>
          <a:off x="0" y="3123805"/>
          <a:ext cx="514317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4974" tIns="416560" rIns="4849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/>
            <a:t>Public Information Meetings</a:t>
          </a:r>
          <a:endParaRPr lang="en-US" sz="2000" kern="1200"/>
        </a:p>
      </dsp:txBody>
      <dsp:txXfrm>
        <a:off x="0" y="3123805"/>
        <a:ext cx="5143175" cy="850500"/>
      </dsp:txXfrm>
    </dsp:sp>
    <dsp:sp modelId="{642CC901-C17A-42A1-B0E1-35202CD32155}">
      <dsp:nvSpPr>
        <dsp:cNvPr id="0" name=""/>
        <dsp:cNvSpPr/>
      </dsp:nvSpPr>
      <dsp:spPr>
        <a:xfrm>
          <a:off x="312438" y="2828605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Focused Outreach &amp; Coordination</a:t>
          </a:r>
          <a:endParaRPr lang="en-US" sz="2000" kern="1200"/>
        </a:p>
      </dsp:txBody>
      <dsp:txXfrm>
        <a:off x="341259" y="2857426"/>
        <a:ext cx="4316497" cy="532758"/>
      </dsp:txXfrm>
    </dsp:sp>
    <dsp:sp modelId="{E8BEC58B-45A7-4E15-84CB-E9E041978BDA}">
      <dsp:nvSpPr>
        <dsp:cNvPr id="0" name=""/>
        <dsp:cNvSpPr/>
      </dsp:nvSpPr>
      <dsp:spPr>
        <a:xfrm>
          <a:off x="0" y="4377504"/>
          <a:ext cx="513842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B1D1E-CD5A-4D2B-ABAA-07FADC01B0DF}">
      <dsp:nvSpPr>
        <dsp:cNvPr id="0" name=""/>
        <dsp:cNvSpPr/>
      </dsp:nvSpPr>
      <dsp:spPr>
        <a:xfrm>
          <a:off x="312438" y="4082305"/>
          <a:ext cx="437413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32" tIns="0" rIns="1653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ArcGIS Storymap</a:t>
          </a:r>
          <a:endParaRPr lang="en-US" sz="2000" kern="1200"/>
        </a:p>
      </dsp:txBody>
      <dsp:txXfrm>
        <a:off x="341259" y="4111126"/>
        <a:ext cx="4316497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C308-D977-42F4-A79A-CDEB79286D1A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F7799-0FC0-4F66-95C1-95BD5D01F977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AF748-7E2A-43DA-A67C-259449A0EAC6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 projections &amp;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input on mapping priorities</a:t>
          </a:r>
        </a:p>
      </dsp:txBody>
      <dsp:txXfrm>
        <a:off x="1948202" y="368029"/>
        <a:ext cx="3233964" cy="1371985"/>
      </dsp:txXfrm>
    </dsp:sp>
    <dsp:sp modelId="{C76313E6-A43C-42B0-B133-530D02B96F2C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3CF72-0369-4235-8B0F-1A4F5DF8939E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02227-3C4B-47D6-A0B9-1C8CC7F8CBA6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Identifying specific areas of concern and gaps</a:t>
          </a:r>
        </a:p>
      </dsp:txBody>
      <dsp:txXfrm>
        <a:off x="7411643" y="368029"/>
        <a:ext cx="3233964" cy="1371985"/>
      </dsp:txXfrm>
    </dsp:sp>
    <dsp:sp modelId="{7F744A8E-2201-4FE4-9F0F-9A99CCEA2E55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B55C8-981E-46B7-90D6-63D55D97B18F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46534-CF83-4E6F-A395-F5BE3EDC92A9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Informing future code and plan amendments</a:t>
          </a:r>
        </a:p>
      </dsp:txBody>
      <dsp:txXfrm>
        <a:off x="1948202" y="2452790"/>
        <a:ext cx="3233964" cy="1371985"/>
      </dsp:txXfrm>
    </dsp:sp>
    <dsp:sp modelId="{F608FF97-8619-49B6-9DC1-51B9F721497C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E70B-B04D-4A53-B298-937D729B9994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1C51C-669D-4DA3-9C7B-6578EA1D99CC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Consider and utilize feedback obtained from the Public Meetings in developing the priorities, maps, and strategies</a:t>
          </a:r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663D-F6EA-CD4F-B152-F86D95F8A33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F4E8-AD77-564D-BF9A-ADF0353A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Involves working with staff and partners to select SLR projections based on probabilities and time scales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Critical Infrastructure – first responder facilities, schools, wastewater treatment facilities, roads, wetlands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 with Blue Coast for wave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stay in touch with Sea Grant and CIG to ensure the most up to date information is being used.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RCP – Representative Concentration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3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9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7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Assist with Tribal engagement if necessary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8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9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2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0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5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F4E8-AD77-564D-BF9A-ADF0353A07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99" y="-10992"/>
            <a:ext cx="12236743" cy="6883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509" y="2019468"/>
            <a:ext cx="1493343" cy="2182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922DA-E8CB-003F-9C3E-98A12B15B2BA}"/>
              </a:ext>
            </a:extLst>
          </p:cNvPr>
          <p:cNvSpPr txBox="1"/>
          <p:nvPr userDrawn="1"/>
        </p:nvSpPr>
        <p:spPr>
          <a:xfrm>
            <a:off x="-13084" y="5176299"/>
            <a:ext cx="1221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SEATTLE  |  KIRKLAND  |  MOUNT VERNON  |  FREELAND  |  FEDERAL WAY  |  SPOKANE</a:t>
            </a:r>
          </a:p>
        </p:txBody>
      </p:sp>
    </p:spTree>
    <p:extLst>
      <p:ext uri="{BB962C8B-B14F-4D97-AF65-F5344CB8AC3E}">
        <p14:creationId xmlns:p14="http://schemas.microsoft.com/office/powerpoint/2010/main" val="403136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4CDE6B2-8295-90B7-EE71-680D0BB46D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50823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6A0D63-A95B-10E0-DB9B-7D5FA623368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406445-8FD5-7778-3449-8428E72DE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9B7D5-5F6E-BD2E-9167-A9B9DD6A2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2" y="0"/>
            <a:ext cx="12212172" cy="68693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7B4C94-5002-1354-8FCC-9643683152F2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7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2" y="-7495"/>
            <a:ext cx="12212172" cy="68693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cap="none"/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813C24-98C7-78A0-AAC0-10DCDD157458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896140B-4823-769A-BA11-9C563C59A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B7995-D916-60D2-EAD1-5F5F8CD356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71" y="-14990"/>
            <a:ext cx="12212170" cy="6869346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1" i="0">
                <a:latin typeface="Segoe Pro Semibold" panose="020B0502040504020203" pitchFamily="34" charset="0"/>
              </a:defRPr>
            </a:lvl1pPr>
            <a:lvl2pPr>
              <a:lnSpc>
                <a:spcPct val="120000"/>
              </a:lnSpc>
              <a:defRPr sz="2800" b="1" i="0">
                <a:latin typeface="Segoe Pro Semibold" panose="020B0502040504020203" pitchFamily="34" charset="0"/>
              </a:defRPr>
            </a:lvl2pPr>
            <a:lvl3pPr>
              <a:lnSpc>
                <a:spcPct val="120000"/>
              </a:lnSpc>
              <a:defRPr sz="2400" b="1" i="0">
                <a:latin typeface="Segoe Pro Semibold" panose="020B0502040504020203" pitchFamily="34" charset="0"/>
              </a:defRPr>
            </a:lvl3pPr>
            <a:lvl4pPr>
              <a:lnSpc>
                <a:spcPct val="120000"/>
              </a:lnSpc>
              <a:defRPr sz="2000" b="1" i="0">
                <a:latin typeface="Segoe Pro Semibold" panose="020B0502040504020203" pitchFamily="34" charset="0"/>
              </a:defRPr>
            </a:lvl4pPr>
            <a:lvl5pPr>
              <a:lnSpc>
                <a:spcPct val="120000"/>
              </a:lnSpc>
              <a:defRPr sz="2000" b="1" i="0">
                <a:latin typeface="Segoe Pro Semibold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E4536-083B-F2F3-F516-747E15BEC4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AC37D-197E-5943-33CC-5E61BE70A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90490" cy="6888219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95448"/>
              <a:gd name="connsiteY0" fmla="*/ 0 h 6936098"/>
              <a:gd name="connsiteX1" fmla="*/ 7073053 w 7095448"/>
              <a:gd name="connsiteY1" fmla="*/ 8481 h 6936098"/>
              <a:gd name="connsiteX2" fmla="*/ 7095448 w 7095448"/>
              <a:gd name="connsiteY2" fmla="*/ 6936098 h 6936098"/>
              <a:gd name="connsiteX3" fmla="*/ 3339253 w 7095448"/>
              <a:gd name="connsiteY3" fmla="*/ 6905669 h 6936098"/>
              <a:gd name="connsiteX4" fmla="*/ 0 w 7095448"/>
              <a:gd name="connsiteY4" fmla="*/ 0 h 69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448" h="6936098">
                <a:moveTo>
                  <a:pt x="0" y="0"/>
                </a:moveTo>
                <a:lnTo>
                  <a:pt x="7073053" y="8481"/>
                </a:lnTo>
                <a:lnTo>
                  <a:pt x="7095448" y="6936098"/>
                </a:ln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DC4812-1049-DADA-8412-D5A5ED8A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6123482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78357-C39D-4756-450D-6062D573E0F5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177CC-8172-248C-9AA5-049D3E6091FF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76937CA-0BA2-AE05-D2B0-B86CA5344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67B3B-2DE1-428B-7A5C-7B0EB3D3E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B2A1DC-4CEA-66AD-6FFE-EC907AC1432B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0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8DAF9-8E40-82D6-A894-539B439127DD}"/>
              </a:ext>
            </a:extLst>
          </p:cNvPr>
          <p:cNvSpPr/>
          <p:nvPr userDrawn="1"/>
        </p:nvSpPr>
        <p:spPr>
          <a:xfrm>
            <a:off x="0" y="-15902"/>
            <a:ext cx="12192000" cy="6873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77044" cy="6881496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80519"/>
              <a:gd name="connsiteY0" fmla="*/ 0 h 6929328"/>
              <a:gd name="connsiteX1" fmla="*/ 7073053 w 7080519"/>
              <a:gd name="connsiteY1" fmla="*/ 8481 h 6929328"/>
              <a:gd name="connsiteX2" fmla="*/ 7080519 w 7080519"/>
              <a:gd name="connsiteY2" fmla="*/ 6929328 h 6929328"/>
              <a:gd name="connsiteX3" fmla="*/ 3339253 w 7080519"/>
              <a:gd name="connsiteY3" fmla="*/ 6905669 h 6929328"/>
              <a:gd name="connsiteX4" fmla="*/ 0 w 7080519"/>
              <a:gd name="connsiteY4" fmla="*/ 0 h 692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519" h="6929328">
                <a:moveTo>
                  <a:pt x="0" y="0"/>
                </a:moveTo>
                <a:lnTo>
                  <a:pt x="7073053" y="8481"/>
                </a:lnTo>
                <a:cubicBezTo>
                  <a:pt x="7075542" y="2315430"/>
                  <a:pt x="7078030" y="4622379"/>
                  <a:pt x="7080519" y="6929328"/>
                </a:cubicBez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7CB84DB-446C-9512-92AD-46E332844A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64516" y="6054280"/>
            <a:ext cx="1783080" cy="48463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3791D3-F12D-0DCE-840D-4C2E19A69725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F483194-F695-08CE-8C23-0C74FC5F23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1681" y="0"/>
            <a:ext cx="6370320" cy="6874772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907454 w 6116320"/>
              <a:gd name="connsiteY3" fmla="*/ 6897188 h 6897188"/>
              <a:gd name="connsiteX4" fmla="*/ 0 w 6116320"/>
              <a:gd name="connsiteY4" fmla="*/ 0 h 6897188"/>
              <a:gd name="connsiteX0" fmla="*/ 0 w 6116320"/>
              <a:gd name="connsiteY0" fmla="*/ 0 h 6897188"/>
              <a:gd name="connsiteX1" fmla="*/ 6116320 w 6116320"/>
              <a:gd name="connsiteY1" fmla="*/ 0 h 6897188"/>
              <a:gd name="connsiteX2" fmla="*/ 6116320 w 6116320"/>
              <a:gd name="connsiteY2" fmla="*/ 6880225 h 6897188"/>
              <a:gd name="connsiteX3" fmla="*/ 2382520 w 6116320"/>
              <a:gd name="connsiteY3" fmla="*/ 6897188 h 6897188"/>
              <a:gd name="connsiteX4" fmla="*/ 0 w 6116320"/>
              <a:gd name="connsiteY4" fmla="*/ 0 h 6897188"/>
              <a:gd name="connsiteX0" fmla="*/ 0 w 6700520"/>
              <a:gd name="connsiteY0" fmla="*/ 0 h 6905669"/>
              <a:gd name="connsiteX1" fmla="*/ 6700520 w 6700520"/>
              <a:gd name="connsiteY1" fmla="*/ 8481 h 6905669"/>
              <a:gd name="connsiteX2" fmla="*/ 6700520 w 6700520"/>
              <a:gd name="connsiteY2" fmla="*/ 6888706 h 6905669"/>
              <a:gd name="connsiteX3" fmla="*/ 2966720 w 6700520"/>
              <a:gd name="connsiteY3" fmla="*/ 6905669 h 6905669"/>
              <a:gd name="connsiteX4" fmla="*/ 0 w 6700520"/>
              <a:gd name="connsiteY4" fmla="*/ 0 h 6905669"/>
              <a:gd name="connsiteX0" fmla="*/ 0 w 7073053"/>
              <a:gd name="connsiteY0" fmla="*/ 0 h 6905669"/>
              <a:gd name="connsiteX1" fmla="*/ 7073053 w 7073053"/>
              <a:gd name="connsiteY1" fmla="*/ 8481 h 6905669"/>
              <a:gd name="connsiteX2" fmla="*/ 7073053 w 7073053"/>
              <a:gd name="connsiteY2" fmla="*/ 6888706 h 6905669"/>
              <a:gd name="connsiteX3" fmla="*/ 3339253 w 7073053"/>
              <a:gd name="connsiteY3" fmla="*/ 6905669 h 6905669"/>
              <a:gd name="connsiteX4" fmla="*/ 0 w 7073053"/>
              <a:gd name="connsiteY4" fmla="*/ 0 h 6905669"/>
              <a:gd name="connsiteX0" fmla="*/ 0 w 7073053"/>
              <a:gd name="connsiteY0" fmla="*/ 0 h 6922558"/>
              <a:gd name="connsiteX1" fmla="*/ 7073053 w 7073053"/>
              <a:gd name="connsiteY1" fmla="*/ 8481 h 6922558"/>
              <a:gd name="connsiteX2" fmla="*/ 7073053 w 7073053"/>
              <a:gd name="connsiteY2" fmla="*/ 6922558 h 6922558"/>
              <a:gd name="connsiteX3" fmla="*/ 3339253 w 7073053"/>
              <a:gd name="connsiteY3" fmla="*/ 6905669 h 6922558"/>
              <a:gd name="connsiteX4" fmla="*/ 0 w 7073053"/>
              <a:gd name="connsiteY4" fmla="*/ 0 h 69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053" h="6922558">
                <a:moveTo>
                  <a:pt x="0" y="0"/>
                </a:moveTo>
                <a:lnTo>
                  <a:pt x="7073053" y="8481"/>
                </a:lnTo>
                <a:lnTo>
                  <a:pt x="7073053" y="6922558"/>
                </a:lnTo>
                <a:lnTo>
                  <a:pt x="3339253" y="69056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09800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914399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F3FBDB-E871-750B-C128-9F85FB3DBD84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8EE1D5D-8827-91B9-36BB-0068420B2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6156572"/>
            <a:ext cx="1405813" cy="38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98BEB-B623-9470-743E-B17AB6A03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173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6288953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06BE4C5-547D-0E96-18F3-D19303615E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0172" y="-10160"/>
            <a:ext cx="6116171" cy="6878171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171 w 6116171"/>
              <a:gd name="connsiteY0" fmla="*/ 0 h 6878171"/>
              <a:gd name="connsiteX1" fmla="*/ 6116171 w 6116171"/>
              <a:gd name="connsiteY1" fmla="*/ 0 h 6878171"/>
              <a:gd name="connsiteX2" fmla="*/ 4074011 w 6116171"/>
              <a:gd name="connsiteY2" fmla="*/ 6858000 h 6878171"/>
              <a:gd name="connsiteX3" fmla="*/ 0 w 6116171"/>
              <a:gd name="connsiteY3" fmla="*/ 6878171 h 6878171"/>
              <a:gd name="connsiteX4" fmla="*/ 20171 w 6116171"/>
              <a:gd name="connsiteY4" fmla="*/ 0 h 687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171" h="6878171">
                <a:moveTo>
                  <a:pt x="20171" y="0"/>
                </a:moveTo>
                <a:lnTo>
                  <a:pt x="6116171" y="0"/>
                </a:lnTo>
                <a:lnTo>
                  <a:pt x="4074011" y="6858000"/>
                </a:lnTo>
                <a:lnTo>
                  <a:pt x="0" y="6878171"/>
                </a:lnTo>
                <a:cubicBezTo>
                  <a:pt x="6724" y="4585447"/>
                  <a:pt x="13447" y="2292724"/>
                  <a:pt x="2017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CA5EC5-FB7C-9686-78B8-395AB5E7EDCE}"/>
              </a:ext>
            </a:extLst>
          </p:cNvPr>
          <p:cNvCxnSpPr>
            <a:cxnSpLocks/>
          </p:cNvCxnSpPr>
          <p:nvPr userDrawn="1"/>
        </p:nvCxnSpPr>
        <p:spPr>
          <a:xfrm>
            <a:off x="6415790" y="2424152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76F0DD4-5BEF-F83B-9040-F27D8F82A65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8954" y="2429681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67E17-8597-C873-ADC9-04443773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53" y="568398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83F14-7899-8920-7197-C64E4E8F2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298" y="6022970"/>
            <a:ext cx="1897053" cy="515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BBCE7-2E20-AAC9-5D9C-268C20F065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9994" y="5542072"/>
            <a:ext cx="1170632" cy="10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8954" y="2209800"/>
            <a:ext cx="5571068" cy="33303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53" y="485029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6288953" y="-15902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60CD9F0-B0A7-B426-7301-B8636B5F0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3809"/>
            <a:ext cx="6515724" cy="69042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436090 w 6096000"/>
              <a:gd name="connsiteY1" fmla="*/ 2998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515724"/>
              <a:gd name="connsiteY0" fmla="*/ 0 h 6880485"/>
              <a:gd name="connsiteX1" fmla="*/ 4436090 w 6515724"/>
              <a:gd name="connsiteY1" fmla="*/ 29980 h 6880485"/>
              <a:gd name="connsiteX2" fmla="*/ 6515724 w 6515724"/>
              <a:gd name="connsiteY2" fmla="*/ 6880485 h 6880485"/>
              <a:gd name="connsiteX3" fmla="*/ 950976 w 6515724"/>
              <a:gd name="connsiteY3" fmla="*/ 6858000 h 6880485"/>
              <a:gd name="connsiteX4" fmla="*/ 0 w 6515724"/>
              <a:gd name="connsiteY4" fmla="*/ 3669792 h 6880485"/>
              <a:gd name="connsiteX5" fmla="*/ 0 w 6515724"/>
              <a:gd name="connsiteY5" fmla="*/ 0 h 6880485"/>
              <a:gd name="connsiteX0" fmla="*/ 0 w 6515724"/>
              <a:gd name="connsiteY0" fmla="*/ 23809 h 6904294"/>
              <a:gd name="connsiteX1" fmla="*/ 4402472 w 6515724"/>
              <a:gd name="connsiteY1" fmla="*/ 0 h 6904294"/>
              <a:gd name="connsiteX2" fmla="*/ 6515724 w 6515724"/>
              <a:gd name="connsiteY2" fmla="*/ 6904294 h 6904294"/>
              <a:gd name="connsiteX3" fmla="*/ 950976 w 6515724"/>
              <a:gd name="connsiteY3" fmla="*/ 6881809 h 6904294"/>
              <a:gd name="connsiteX4" fmla="*/ 0 w 6515724"/>
              <a:gd name="connsiteY4" fmla="*/ 3693601 h 6904294"/>
              <a:gd name="connsiteX5" fmla="*/ 0 w 6515724"/>
              <a:gd name="connsiteY5" fmla="*/ 23809 h 690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724" h="6904294">
                <a:moveTo>
                  <a:pt x="0" y="23809"/>
                </a:moveTo>
                <a:lnTo>
                  <a:pt x="4402472" y="0"/>
                </a:lnTo>
                <a:lnTo>
                  <a:pt x="6515724" y="6904294"/>
                </a:lnTo>
                <a:lnTo>
                  <a:pt x="950976" y="6881809"/>
                </a:lnTo>
                <a:lnTo>
                  <a:pt x="0" y="3693601"/>
                </a:lnTo>
                <a:lnTo>
                  <a:pt x="0" y="2380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A2E9C6-90CF-9FA7-D7DC-7DEE27719769}"/>
              </a:ext>
            </a:extLst>
          </p:cNvPr>
          <p:cNvCxnSpPr>
            <a:cxnSpLocks/>
          </p:cNvCxnSpPr>
          <p:nvPr userDrawn="1"/>
        </p:nvCxnSpPr>
        <p:spPr>
          <a:xfrm>
            <a:off x="6415790" y="1989666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F45630-DD74-8CD0-592E-567AA107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06EFE-AD3F-4983-F2CA-CBF3B429C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6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E15573-E836-09D3-779A-E76A5DA2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99" y="-10992"/>
            <a:ext cx="12236743" cy="6883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149" y="2758906"/>
            <a:ext cx="4927702" cy="13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8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34F9C6-7CBA-EFE0-9EBE-E584DA00F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02"/>
            <a:ext cx="12220270" cy="6873901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F90116-FC30-D118-4256-D5A13559F76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249414"/>
            <a:ext cx="5571068" cy="384436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0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1600" b="0" i="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CDFE1-3E8F-2B1F-1C5A-45197E00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24644"/>
            <a:ext cx="5571069" cy="1504637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FBD8D-DA4A-2C21-FE7B-4E8D75A27EED}"/>
              </a:ext>
            </a:extLst>
          </p:cNvPr>
          <p:cNvSpPr/>
          <p:nvPr userDrawn="1"/>
        </p:nvSpPr>
        <p:spPr>
          <a:xfrm>
            <a:off x="914399" y="6612026"/>
            <a:ext cx="2448341" cy="254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F3FBDB-E871-750B-C128-9F85FB3DBD84}"/>
              </a:ext>
            </a:extLst>
          </p:cNvPr>
          <p:cNvCxnSpPr>
            <a:cxnSpLocks/>
          </p:cNvCxnSpPr>
          <p:nvPr userDrawn="1"/>
        </p:nvCxnSpPr>
        <p:spPr>
          <a:xfrm>
            <a:off x="1026826" y="2029281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3AE400-FBD8-1BB5-B610-06E03F1A3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8167D-6416-66FF-DC43-61137F4EFE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2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419724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5"/>
            <a:ext cx="4197247" cy="44447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9113" y="315534"/>
            <a:ext cx="5838382" cy="269877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2B128F7-8882-AD1E-DC34-E57A9EEBF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99112" y="3184852"/>
            <a:ext cx="5838382" cy="269877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19F4E-6080-04CD-F46A-0B954E4336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80CA6-8C64-6343-3446-2C3304278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807051"/>
            <a:ext cx="1058305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92D05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930353"/>
            <a:ext cx="10583057" cy="26834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885" y="-14140"/>
            <a:ext cx="12232597" cy="15753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42DAB-5D00-4218-0F68-3438CAB9D741}"/>
              </a:ext>
            </a:extLst>
          </p:cNvPr>
          <p:cNvCxnSpPr>
            <a:cxnSpLocks/>
          </p:cNvCxnSpPr>
          <p:nvPr userDrawn="1"/>
        </p:nvCxnSpPr>
        <p:spPr>
          <a:xfrm>
            <a:off x="1026826" y="269778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9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0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419724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9" y="1429071"/>
            <a:ext cx="5304020" cy="382496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CD5D128-7B2F-BF9F-F596-1B6B263A6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0733" y="1429071"/>
            <a:ext cx="5304020" cy="382496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6499F-69C1-F391-128E-7B89B72CE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5329785"/>
            <a:ext cx="5303838" cy="2397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EB3169-F452-F6C3-86D4-1945A46EA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915" y="5329785"/>
            <a:ext cx="5303838" cy="2397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4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19664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419724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8" y="1429071"/>
            <a:ext cx="10833197" cy="3824965"/>
          </a:xfrm>
        </p:spPr>
        <p:txBody>
          <a:bodyPr/>
          <a:lstStyle>
            <a:lvl1pPr marL="0" indent="0">
              <a:buNone/>
              <a:defRPr b="0" i="0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6499F-69C1-F391-128E-7B89B72CE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5329785"/>
            <a:ext cx="10832825" cy="2397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6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CB4057-896A-61C7-9CDA-212673110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297840" cy="6858000"/>
          </a:xfrm>
          <a:prstGeom prst="parallelogram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7F3E7CD-06D2-66C6-27E7-528932F93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7308" y="0"/>
            <a:ext cx="6297840" cy="6858000"/>
          </a:xfrm>
          <a:prstGeom prst="parallelogram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CB2276-11C8-3649-6C79-9CB94F384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5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14949" cy="68890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53EC1E-E895-9F99-279B-04E4E72E26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2517" y="137409"/>
            <a:ext cx="4407109" cy="28103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91D9450-8B4B-1025-8464-1C5536730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2510" y="3095790"/>
            <a:ext cx="4407109" cy="28103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0A2FF7-33F2-BE8C-76A6-B452E5D748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5201265"/>
            <a:ext cx="12216384" cy="1687744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06883" b="1"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33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92BD84-062C-94FD-5B96-BF86B76C7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14949" cy="6857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53EC1E-E895-9F99-279B-04E4E72E26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2517" y="137409"/>
            <a:ext cx="4407109" cy="28103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91D9450-8B4B-1025-8464-1C5536730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2510" y="3095790"/>
            <a:ext cx="4407109" cy="28103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2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12074"/>
            <a:ext cx="12218483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E5DBC-6741-C9DD-D57C-D835C98EFAD8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F1C288-8203-590B-E9F6-E52C1332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95E6A-01FF-3833-1C8B-24988A6E8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8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44971"/>
            <a:ext cx="12218483" cy="692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ECD266-4C1F-BD47-EBF9-E3F0AE00E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391F9-E6D3-81D9-7608-443F1A24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24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12767"/>
            <a:ext cx="12320714" cy="6930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149" y="2758906"/>
            <a:ext cx="4927702" cy="13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0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42" y="-184574"/>
            <a:ext cx="12218483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ECCFD1-8651-ECBF-96B1-D827851A3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F7869-85F7-52D5-8022-FFD98438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066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17219"/>
            <a:ext cx="12218481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7E45577-A2B7-1897-331D-783527E0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FBFEB5-0B69-CB2B-5FD7-E83B8EE70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620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52466"/>
            <a:ext cx="12218483" cy="6930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FB27EA-A1CE-6E3C-EC72-838B54A13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F7FD9-57F9-7D37-7309-07D5F484E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872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8610"/>
            <a:ext cx="12218483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D36151-A10A-774A-EBB4-0763F292D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tx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87D68-EABB-9A46-BE48-5485DACBD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01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1" cy="687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D23D022-204B-54C6-3F71-42F0E67D8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tx2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C84689-E7A2-80BD-3139-4D97F31B3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559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1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B9BD-0F18-73FD-5D62-DE1160E83653}"/>
              </a:ext>
            </a:extLst>
          </p:cNvPr>
          <p:cNvCxnSpPr/>
          <p:nvPr userDrawn="1"/>
        </p:nvCxnSpPr>
        <p:spPr>
          <a:xfrm>
            <a:off x="879423" y="3975652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B890AC-9E7A-4C2D-C479-456AD54F8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22" y="2707322"/>
            <a:ext cx="10931577" cy="1089105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49B6E1-82FC-484D-2827-643376F4F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2" y="4150678"/>
            <a:ext cx="10931577" cy="75527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6695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188EAD9-334D-86DD-1D90-D59D8664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2D61FE4-F540-7951-75FE-6C1F3333DE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508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51AF62-B719-AC40-C34C-EC69ADD4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tx2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3621412-6D72-1558-98CA-592E8A2F08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tx2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tx2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tx2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tx2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tx2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78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28190E-485D-0ADC-4E4E-1048B8C3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005FA0D-3632-79AD-E7F3-56A87E2004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81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40" y="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B6B420-D0AE-3129-89E2-494233A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6F05500-095B-BA44-AEA0-18ACFE0D6F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7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12767"/>
            <a:ext cx="12320712" cy="6930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149" y="2758906"/>
            <a:ext cx="4927701" cy="13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7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8610"/>
            <a:ext cx="12218480" cy="687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00206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rgbClr val="002060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rgbClr val="002060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rgbClr val="002060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rgbClr val="002060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rgbClr val="002060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53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749CD-0E0D-EFB1-0F53-F81A8A61F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4" y="-12767"/>
            <a:ext cx="12320714" cy="6930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914399" y="1210235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623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83" y="-67733"/>
            <a:ext cx="12218480" cy="6940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D634-826C-6BE4-9E63-4BF257734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265" y="6054171"/>
            <a:ext cx="1782330" cy="484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9D86FE-9655-0305-4EBA-1E023B19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684" y="971602"/>
            <a:ext cx="6205928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B52A8-F3C8-7878-47A9-EF241BA524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34131" y="2135879"/>
            <a:ext cx="6205928" cy="370954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solidFill>
                  <a:schemeClr val="bg1"/>
                </a:solidFill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solidFill>
                  <a:schemeClr val="bg1"/>
                </a:solidFill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solidFill>
                  <a:schemeClr val="bg1"/>
                </a:solidFill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solidFill>
                  <a:schemeClr val="bg1"/>
                </a:solidFill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202D89-6B7B-308D-6ED7-C1E8B37C40AC}"/>
              </a:ext>
            </a:extLst>
          </p:cNvPr>
          <p:cNvCxnSpPr/>
          <p:nvPr userDrawn="1"/>
        </p:nvCxnSpPr>
        <p:spPr>
          <a:xfrm>
            <a:off x="5134130" y="1907278"/>
            <a:ext cx="7659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95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53D8A-06C8-61B8-5BA0-D0C185A5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91"/>
          <a:stretch/>
        </p:blipFill>
        <p:spPr>
          <a:xfrm>
            <a:off x="-13240" y="-16969"/>
            <a:ext cx="12218480" cy="5658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A4937A-EC25-8380-9E8B-CA4BCDB53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3" y="6156572"/>
            <a:ext cx="1405813" cy="38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AC09B-18B9-EF5E-31B7-C2C8E24257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687" y="5760321"/>
            <a:ext cx="921177" cy="8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4A5F5A-D2DD-EE5B-3267-E4E7EBDE7DB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1DE6A61-F40E-7281-4A0C-A9D9DAC273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32149" y="2758906"/>
            <a:ext cx="4928616" cy="134416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4A5F5A-D2DD-EE5B-3267-E4E7EBDE7DB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078B-D57B-0E47-8AD5-615D80D33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 anchor="b"/>
          <a:lstStyle>
            <a:lvl1pPr algn="ctr">
              <a:defRPr sz="6000" b="0" i="0">
                <a:latin typeface="Segoe Pro" panose="020B05020405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24332-8569-5FDC-E2EE-5F6F4E6F1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egoe Pro" panose="020B05020405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2B1608-F072-5644-8BD4-4785C4DAC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209DA0-5744-2FA9-60FF-E9C12B6020F4}"/>
              </a:ext>
            </a:extLst>
          </p:cNvPr>
          <p:cNvCxnSpPr/>
          <p:nvPr userDrawn="1"/>
        </p:nvCxnSpPr>
        <p:spPr>
          <a:xfrm>
            <a:off x="5698022" y="3509963"/>
            <a:ext cx="76597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2B1608-F072-5644-8BD4-4785C4DAC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8FC54C-2BC5-1E6B-4F1E-A4C0941B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E099152-C99A-0749-17DA-A9C99B2BEF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BC69991-1C6A-652F-150F-57D4E2E9F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50823" y="1438836"/>
            <a:ext cx="5052283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6BA8A0-45EB-73B0-F8EE-D1E413EF242C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1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&#10;&#10;Description automatically generated">
            <a:extLst>
              <a:ext uri="{FF2B5EF4-FFF2-40B4-BE49-F238E27FC236}">
                <a16:creationId xmlns:a16="http://schemas.microsoft.com/office/drawing/2014/main" id="{61010A6A-6E9E-90BA-3521-35A5DC035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72" y="29329"/>
            <a:ext cx="12212172" cy="68693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0F495F-C5CA-8A0B-A6FB-80D24DEA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10488707" cy="894702"/>
          </a:xfrm>
        </p:spPr>
        <p:txBody>
          <a:bodyPr anchor="b">
            <a:normAutofit/>
          </a:bodyPr>
          <a:lstStyle>
            <a:lvl1pPr>
              <a:defRPr sz="4000" b="1" i="0" cap="none">
                <a:solidFill>
                  <a:srgbClr val="92D050"/>
                </a:solidFill>
                <a:latin typeface="Segoe Pro" panose="020B05020405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107432C-6EDC-1642-BE44-21839B4005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1438836"/>
            <a:ext cx="10488707" cy="410135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Segoe Pro" panose="020B0502040504020203" pitchFamily="34" charset="0"/>
              </a:defRPr>
            </a:lvl1pPr>
            <a:lvl2pPr>
              <a:lnSpc>
                <a:spcPct val="120000"/>
              </a:lnSpc>
              <a:defRPr sz="2800" b="0" i="0">
                <a:latin typeface="Segoe Pro" panose="020B0502040504020203" pitchFamily="34" charset="0"/>
              </a:defRPr>
            </a:lvl2pPr>
            <a:lvl3pPr>
              <a:lnSpc>
                <a:spcPct val="120000"/>
              </a:lnSpc>
              <a:defRPr sz="2400" b="0" i="0">
                <a:latin typeface="Segoe Pro" panose="020B0502040504020203" pitchFamily="34" charset="0"/>
              </a:defRPr>
            </a:lvl3pPr>
            <a:lvl4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4pPr>
            <a:lvl5pPr>
              <a:lnSpc>
                <a:spcPct val="120000"/>
              </a:lnSpc>
              <a:defRPr sz="2000" b="0" i="0">
                <a:latin typeface="Segoe Pro" panose="020B050204050402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80717A-BD5F-3B12-9A28-D456BA292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265" y="6054171"/>
            <a:ext cx="1782331" cy="48474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37C05-6B73-7D65-7A8D-D9EC705FC9F0}"/>
              </a:ext>
            </a:extLst>
          </p:cNvPr>
          <p:cNvCxnSpPr>
            <a:cxnSpLocks/>
          </p:cNvCxnSpPr>
          <p:nvPr userDrawn="1"/>
        </p:nvCxnSpPr>
        <p:spPr>
          <a:xfrm>
            <a:off x="1026826" y="1210235"/>
            <a:ext cx="4572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4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07715-3939-7055-2649-0837D16B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475B-AB56-8806-484F-1F0163DF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98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7" r:id="rId3"/>
    <p:sldLayoutId id="2147483658" r:id="rId4"/>
    <p:sldLayoutId id="2147483659" r:id="rId5"/>
    <p:sldLayoutId id="2147483660" r:id="rId6"/>
    <p:sldLayoutId id="2147483649" r:id="rId7"/>
    <p:sldLayoutId id="2147483684" r:id="rId8"/>
    <p:sldLayoutId id="2147483656" r:id="rId9"/>
    <p:sldLayoutId id="2147483655" r:id="rId10"/>
    <p:sldLayoutId id="2147483652" r:id="rId11"/>
    <p:sldLayoutId id="2147483653" r:id="rId12"/>
    <p:sldLayoutId id="2147483654" r:id="rId13"/>
    <p:sldLayoutId id="2147483651" r:id="rId14"/>
    <p:sldLayoutId id="2147483678" r:id="rId15"/>
    <p:sldLayoutId id="2147483663" r:id="rId16"/>
    <p:sldLayoutId id="2147483665" r:id="rId17"/>
    <p:sldLayoutId id="2147483681" r:id="rId18"/>
    <p:sldLayoutId id="2147483682" r:id="rId19"/>
    <p:sldLayoutId id="2147483691" r:id="rId20"/>
    <p:sldLayoutId id="2147483685" r:id="rId21"/>
    <p:sldLayoutId id="2147483688" r:id="rId22"/>
    <p:sldLayoutId id="2147483686" r:id="rId23"/>
    <p:sldLayoutId id="2147483687" r:id="rId24"/>
    <p:sldLayoutId id="2147483689" r:id="rId25"/>
    <p:sldLayoutId id="2147483693" r:id="rId26"/>
    <p:sldLayoutId id="2147483690" r:id="rId27"/>
    <p:sldLayoutId id="2147483661" r:id="rId28"/>
    <p:sldLayoutId id="2147483664" r:id="rId29"/>
    <p:sldLayoutId id="2147483666" r:id="rId30"/>
    <p:sldLayoutId id="2147483667" r:id="rId31"/>
    <p:sldLayoutId id="2147483670" r:id="rId32"/>
    <p:sldLayoutId id="2147483671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77" r:id="rId39"/>
    <p:sldLayoutId id="2147483679" r:id="rId40"/>
    <p:sldLayoutId id="2147483680" r:id="rId41"/>
    <p:sldLayoutId id="2147483683" r:id="rId42"/>
    <p:sldLayoutId id="2147483692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coastalnetwork.com/project-support/guides-and-resourc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www.youtube.com/channel/UCImxOhZ1SHUHh19xWIiSfO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7c12a25acf634fa8a7732576ba8b0ef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hyperlink" Target="https://storymaps.arcgis.com/stories/27aeb805edf44ed4ae115be6f5374467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s://gobluecoast.maps.arcgis.com/apps/mapviewer/index.html?webmap=9ee49cd51fa449ea99a77dd4278bbb3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1_15E3DCDB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E18E612-2827-652B-600A-5005EAE777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0" b="7870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984B10-D366-97B7-8521-E2DF68C90920}"/>
              </a:ext>
            </a:extLst>
          </p:cNvPr>
          <p:cNvSpPr txBox="1"/>
          <p:nvPr/>
        </p:nvSpPr>
        <p:spPr>
          <a:xfrm>
            <a:off x="850587" y="3241987"/>
            <a:ext cx="7538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270" dirty="0">
                <a:solidFill>
                  <a:schemeClr val="bg1"/>
                </a:solidFill>
                <a:latin typeface="Segoe Pro Semibold" panose="020B0502040504020203" pitchFamily="34" charset="0"/>
              </a:rPr>
              <a:t>KITSAP COUNTY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252BE-D225-23E6-E692-A1F5902508C0}"/>
              </a:ext>
            </a:extLst>
          </p:cNvPr>
          <p:cNvSpPr txBox="1"/>
          <p:nvPr/>
        </p:nvSpPr>
        <p:spPr>
          <a:xfrm>
            <a:off x="808055" y="3886859"/>
            <a:ext cx="10603657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atin typeface="Segoe Pro" panose="020B0502040504020203" pitchFamily="34" charset="0"/>
              </a:rPr>
              <a:t>Sea Level Rise Vulnerability </a:t>
            </a:r>
            <a:br>
              <a:rPr lang="en-US" sz="4000" b="1" dirty="0">
                <a:latin typeface="Segoe Pro" panose="020B0502040504020203" pitchFamily="34" charset="0"/>
              </a:rPr>
            </a:br>
            <a:r>
              <a:rPr lang="en-US" sz="4000" b="1" dirty="0">
                <a:latin typeface="Segoe Pro" panose="020B0502040504020203" pitchFamily="34" charset="0"/>
              </a:rPr>
              <a:t>and Risk Assessment</a:t>
            </a:r>
          </a:p>
          <a:p>
            <a:endParaRPr lang="en-US" sz="2400" dirty="0">
              <a:solidFill>
                <a:schemeClr val="bg1"/>
              </a:solidFill>
              <a:latin typeface="Segoe Pro" panose="020B0502040504020203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</a:rPr>
              <a:t>Public Open House</a:t>
            </a:r>
          </a:p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</a:rPr>
              <a:t>September 11, 2024</a:t>
            </a:r>
          </a:p>
          <a:p>
            <a:r>
              <a:rPr lang="en-US" sz="18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project is being funded under a Shoreline Planning Competitive Grant received by the State of Washington Department of Ecology under Grant Agreement No. SEASPC-2325-KiCoCD-00014</a:t>
            </a:r>
            <a:endParaRPr lang="en-US" sz="2400" dirty="0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pic>
        <p:nvPicPr>
          <p:cNvPr id="12" name="Picture 11" descr="A logo with a sun and mountains&#10;&#10;Description automatically generated">
            <a:extLst>
              <a:ext uri="{FF2B5EF4-FFF2-40B4-BE49-F238E27FC236}">
                <a16:creationId xmlns:a16="http://schemas.microsoft.com/office/drawing/2014/main" id="{E9C0D84D-1430-8A62-EA53-4B8FBA699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521" y="204069"/>
            <a:ext cx="944613" cy="826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72801C-9707-8A33-194F-BDDEDDEC8C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822" y="379483"/>
            <a:ext cx="1748778" cy="475616"/>
          </a:xfrm>
          <a:prstGeom prst="rect">
            <a:avLst/>
          </a:prstGeom>
        </p:spPr>
      </p:pic>
      <p:pic>
        <p:nvPicPr>
          <p:cNvPr id="1026" name="Picture 2" descr="Kitsap County Spotlight – Washington State Association of Counties">
            <a:extLst>
              <a:ext uri="{FF2B5EF4-FFF2-40B4-BE49-F238E27FC236}">
                <a16:creationId xmlns:a16="http://schemas.microsoft.com/office/drawing/2014/main" id="{45DB34BE-71D2-8835-F67A-12645C59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7" y="930280"/>
            <a:ext cx="2022928" cy="20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BB62D-8C17-46C0-EDD8-909A8E047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11" y="930280"/>
            <a:ext cx="1097280" cy="124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0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D09CF-20B2-1863-4889-6E8AD983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5" y="1532829"/>
            <a:ext cx="8370278" cy="1504637"/>
          </a:xfrm>
        </p:spPr>
        <p:txBody>
          <a:bodyPr>
            <a:normAutofit/>
          </a:bodyPr>
          <a:lstStyle/>
          <a:p>
            <a:r>
              <a:rPr lang="en-US" sz="5000" dirty="0"/>
              <a:t>Project Analyses</a:t>
            </a:r>
          </a:p>
        </p:txBody>
      </p:sp>
    </p:spTree>
    <p:extLst>
      <p:ext uri="{BB962C8B-B14F-4D97-AF65-F5344CB8AC3E}">
        <p14:creationId xmlns:p14="http://schemas.microsoft.com/office/powerpoint/2010/main" val="288192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121" y="457200"/>
            <a:ext cx="10563758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FB15C2-8538-FD08-5A8C-D59C61156948}"/>
              </a:ext>
            </a:extLst>
          </p:cNvPr>
          <p:cNvSpPr txBox="1">
            <a:spLocks/>
          </p:cNvSpPr>
          <p:nvPr/>
        </p:nvSpPr>
        <p:spPr>
          <a:xfrm>
            <a:off x="1540562" y="940097"/>
            <a:ext cx="3540760" cy="482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chemeClr val="tx1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 defTabSz="786384">
              <a:spcAft>
                <a:spcPts val="516"/>
              </a:spcAft>
            </a:pPr>
            <a:r>
              <a:rPr lang="en-US" sz="4472" b="1" i="0" kern="1200" cap="none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 Development Overview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781791-B2C0-57A5-23C0-8E7C73EBF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002819"/>
              </p:ext>
            </p:extLst>
          </p:nvPr>
        </p:nvGraphicFramePr>
        <p:xfrm>
          <a:off x="5228235" y="994873"/>
          <a:ext cx="5428488" cy="477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90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5AD6-C1CB-352B-593B-0EC7D06B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Projections – What are they?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BDDE5-8883-EB42-E72B-7551EAC0846E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914400" y="1438275"/>
            <a:ext cx="9630229" cy="625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are Sea Level Rise (SLR) &amp; flood levels estimated?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Probability Confidence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International predictions based on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Tide gauge trends – Mean Higher High Water (MHHW) and extreme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Relative Sea Level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Absolute SLR + Land Movement</a:t>
            </a:r>
          </a:p>
          <a:p>
            <a:pPr marL="457200" lvl="1" indent="0">
              <a:buNone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Confidence Intervals by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9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3373F44-D6A4-786F-1BFD-3329BF103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ACF350-0585-5718-546F-11FB3D93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Projections - Where do the levels come from?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16C20-36B5-6C61-2319-F77B4EDE6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2" y="2104292"/>
            <a:ext cx="7011116" cy="3330388"/>
          </a:xfrm>
        </p:spPr>
        <p:txBody>
          <a:bodyPr>
            <a:noAutofit/>
          </a:bodyPr>
          <a:lstStyle/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2018 Report	</a:t>
            </a:r>
          </a:p>
          <a:p>
            <a:pPr marL="713232" lvl="1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“Stillwater”, no wave run-up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2019 Report</a:t>
            </a:r>
          </a:p>
          <a:p>
            <a:pPr marL="713232" lvl="1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Extreme water levels seen by tide gauges</a:t>
            </a:r>
          </a:p>
          <a:p>
            <a:pPr marL="0" indent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Resilience Resource Library | Washington Coastal Hazards Resilience Network (wacoastalnetwork.com)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Washington Sea Grant - YouTube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A7B3B-9DA9-E800-E740-9390B54B2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40761">
            <a:off x="8275092" y="1073274"/>
            <a:ext cx="2455226" cy="31437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61760-B400-0F8C-799D-9FFAD545C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2647">
            <a:off x="8235673" y="3665977"/>
            <a:ext cx="2208167" cy="28062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99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641B-4124-147C-2C7F-9FF734C5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460153"/>
            <a:ext cx="10488707" cy="894702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Projections – Selected by Technical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A976-C8F3-BF32-1A9C-1492F936C0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8" y="1849144"/>
            <a:ext cx="10488707" cy="4101352"/>
          </a:xfrm>
        </p:spPr>
        <p:txBody>
          <a:bodyPr>
            <a:normAutofit/>
          </a:bodyPr>
          <a:lstStyle/>
          <a:p>
            <a:r>
              <a:rPr lang="en-US" u="sng" dirty="0"/>
              <a:t>1. RCP</a:t>
            </a:r>
            <a:r>
              <a:rPr lang="en-US" dirty="0"/>
              <a:t>: 4.5 or </a:t>
            </a:r>
            <a:r>
              <a:rPr lang="en-US" b="1" dirty="0"/>
              <a:t>8.5</a:t>
            </a:r>
          </a:p>
          <a:p>
            <a:r>
              <a:rPr lang="en-US" u="sng" dirty="0"/>
              <a:t>2. Timeframe</a:t>
            </a:r>
            <a:r>
              <a:rPr lang="en-US" dirty="0"/>
              <a:t>: </a:t>
            </a:r>
            <a:r>
              <a:rPr lang="en-US" b="1" dirty="0"/>
              <a:t>2050</a:t>
            </a:r>
            <a:r>
              <a:rPr lang="en-US" dirty="0"/>
              <a:t>? 2060? </a:t>
            </a:r>
            <a:r>
              <a:rPr lang="en-US" b="1" dirty="0"/>
              <a:t>2100</a:t>
            </a:r>
            <a:r>
              <a:rPr lang="en-US" dirty="0"/>
              <a:t>? 2150*?</a:t>
            </a:r>
          </a:p>
          <a:p>
            <a:r>
              <a:rPr lang="en-US" u="sng" dirty="0"/>
              <a:t>3. Certainty/Level of Risk</a:t>
            </a:r>
            <a:r>
              <a:rPr lang="en-US" dirty="0"/>
              <a:t>: </a:t>
            </a:r>
            <a:r>
              <a:rPr lang="en-US" b="1" dirty="0"/>
              <a:t>1% </a:t>
            </a:r>
            <a:r>
              <a:rPr lang="en-US" dirty="0"/>
              <a:t>(less likely), </a:t>
            </a:r>
          </a:p>
          <a:p>
            <a:r>
              <a:rPr lang="en-US" b="1" dirty="0"/>
              <a:t>50%, 90% </a:t>
            </a:r>
            <a:r>
              <a:rPr lang="en-US" dirty="0"/>
              <a:t>(very likely)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B3323FB-34F5-226A-E1CD-C043454980D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361831" y="1100416"/>
            <a:ext cx="3321953" cy="42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0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60C061-B9AE-1403-CBCA-FDCF6F04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- Modeling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0B57C-98EA-DFE0-59BC-9574963161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SLR: </a:t>
            </a:r>
          </a:p>
          <a:p>
            <a:pPr marL="514350" indent="-514350">
              <a:buAutoNum type="arabicPeriod"/>
            </a:pPr>
            <a:r>
              <a:rPr lang="en-US" sz="4000" dirty="0"/>
              <a:t>Projections displayed over a DEM,</a:t>
            </a:r>
          </a:p>
          <a:p>
            <a:pPr marL="514350" indent="-514350">
              <a:buAutoNum type="arabicPeriod"/>
            </a:pPr>
            <a:r>
              <a:rPr lang="en-US" sz="4000" dirty="0"/>
              <a:t>Intersect mapped resources with new tidal surfaces,</a:t>
            </a:r>
          </a:p>
          <a:p>
            <a:pPr marL="514350" indent="-514350">
              <a:buAutoNum type="arabicPeriod"/>
            </a:pPr>
            <a:r>
              <a:rPr lang="en-US" sz="4000" dirty="0"/>
              <a:t>Quantify and rank impacts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C4B2B2-5628-E606-AE57-521D282232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Wind-Wave: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1-D wind-wave hindcast on shoreline reaches w/ moderate to high wind-wave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Estimate wind-wave runup using empirical methods</a:t>
            </a:r>
          </a:p>
        </p:txBody>
      </p:sp>
    </p:spTree>
    <p:extLst>
      <p:ext uri="{BB962C8B-B14F-4D97-AF65-F5344CB8AC3E}">
        <p14:creationId xmlns:p14="http://schemas.microsoft.com/office/powerpoint/2010/main" val="415018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Assets for Vulnerability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5DEC-88B3-00B9-3FF2-DEF023A86C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Roads,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Hospitals, Police Stations, Fire Depts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Schools, Libraries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Residences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Agricultural, Farmland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On-site septic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Electrical Substations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09E2B-9F89-7C4C-6D7E-10187C7E00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Historic and Cultural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Group A Wells, WWTPs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Beach Access, Parks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Wetlands, Estuaries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Marinas, Bays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Brownfield Sites, Landfills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6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project does not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5DEC-88B3-00B9-3FF2-DEF023A86C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4514" y="1438836"/>
            <a:ext cx="9383486" cy="41013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Site-specific or property-level scale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Future bluff erosion rates due to sea level 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tsunami or Cascadia Subduction Zone earthquake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Economic analysis of sea level rise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Groundwater modeling or saltwater intrusion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impacts on riverine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BBBAC-7DB8-604F-A600-9ADAA2655568}"/>
              </a:ext>
            </a:extLst>
          </p:cNvPr>
          <p:cNvSpPr txBox="1">
            <a:spLocks/>
          </p:cNvSpPr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>
                <a:solidFill>
                  <a:schemeClr val="tx1"/>
                </a:solidFill>
                <a:latin typeface="Segoe Pro" panose="020B05020405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Vulnerability and Risk Assessment Report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740F32BF-7014-83E9-117D-DA426E75EEC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2139735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88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15533"/>
            <a:ext cx="8828315" cy="894702"/>
          </a:xfrm>
        </p:spPr>
        <p:txBody>
          <a:bodyPr>
            <a:normAutofit fontScale="90000"/>
          </a:bodyPr>
          <a:lstStyle/>
          <a:p>
            <a:r>
              <a:rPr lang="en-US"/>
              <a:t>Audit of Existing Development Regulations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5DEC-88B3-00B9-3FF2-DEF023A86C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4514" y="1828800"/>
            <a:ext cx="9383486" cy="3711388"/>
          </a:xfrm>
        </p:spPr>
        <p:txBody>
          <a:bodyPr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Review applicable regulations and policies including the following: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Shoreline Master Program (SMP) 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Flood Hazard regulations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Critical Areas Ordinance (CAO)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Comprehensive Plan</a:t>
            </a:r>
          </a:p>
          <a:p>
            <a:pPr marL="1028700" lvl="1">
              <a:lnSpc>
                <a:spcPct val="90000"/>
              </a:lnSpc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39846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Summary of recommended </a:t>
            </a:r>
            <a:br>
              <a:rPr lang="en-US" b="1">
                <a:solidFill>
                  <a:schemeClr val="tx1"/>
                </a:solidFill>
                <a:latin typeface="+mn-lt"/>
              </a:rPr>
            </a:br>
            <a:r>
              <a:rPr lang="en-US" b="1">
                <a:solidFill>
                  <a:schemeClr val="tx1"/>
                </a:solidFill>
                <a:latin typeface="+mn-lt"/>
              </a:rPr>
              <a:t>updates to applicable </a:t>
            </a:r>
            <a:br>
              <a:rPr lang="en-US" b="1">
                <a:solidFill>
                  <a:schemeClr val="tx1"/>
                </a:solidFill>
                <a:latin typeface="+mn-lt"/>
              </a:rPr>
            </a:br>
            <a:r>
              <a:rPr lang="en-US" b="1">
                <a:solidFill>
                  <a:schemeClr val="tx1"/>
                </a:solidFill>
                <a:latin typeface="+mn-lt"/>
              </a:rPr>
              <a:t>regulations and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E1CB-FE6D-B70C-93F9-56730A909D0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54873" y="2556337"/>
            <a:ext cx="5571068" cy="3598334"/>
          </a:xfrm>
        </p:spPr>
        <p:txBody>
          <a:bodyPr numCol="1" spcCol="365760">
            <a:noAutofit/>
          </a:bodyPr>
          <a:lstStyle/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Team Introductions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Sea Level Rise Overview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Project Overview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Project Analyses &amp; Outcomes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Community Engagement Overview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Survey and Open House Activities</a:t>
            </a:r>
          </a:p>
          <a:p>
            <a:pPr marL="457200" indent="-457200">
              <a:lnSpc>
                <a:spcPts val="3380"/>
              </a:lnSpc>
              <a:spcBef>
                <a:spcPts val="0"/>
              </a:spcBef>
              <a:buSzPct val="90000"/>
            </a:pPr>
            <a:r>
              <a:rPr lang="en-US" sz="2400" b="1" dirty="0">
                <a:latin typeface="Segoe Pro Semibold" panose="020B0502040504020203" pitchFamily="34" charset="0"/>
              </a:rPr>
              <a:t>Next Steps &amp; 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1F1A9-14CE-EF10-22D9-7673905A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53" y="485029"/>
            <a:ext cx="5571069" cy="150463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Segoe Pro" panose="020B0502040504020203" pitchFamily="34" charset="0"/>
              </a:rPr>
              <a:t>Agenda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6903325-8375-ADF0-328A-9816A8F951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84" r="1716"/>
          <a:stretch/>
        </p:blipFill>
        <p:spPr>
          <a:xfrm>
            <a:off x="-20319" y="-10161"/>
            <a:ext cx="6163732" cy="6934199"/>
          </a:xfrm>
          <a:effectLst>
            <a:outerShdw blurRad="309262" dist="38100" sx="101000" sy="101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8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D09CF-20B2-1863-4889-6E8AD983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5" y="1532829"/>
            <a:ext cx="8370278" cy="1504637"/>
          </a:xfrm>
        </p:spPr>
        <p:txBody>
          <a:bodyPr>
            <a:normAutofit/>
          </a:bodyPr>
          <a:lstStyle/>
          <a:p>
            <a:r>
              <a:rPr lang="en-US" sz="5000" dirty="0"/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45537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Engagement 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5FF961B-C1B6-373F-C84D-3C3B33142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83526"/>
              </p:ext>
            </p:extLst>
          </p:nvPr>
        </p:nvGraphicFramePr>
        <p:xfrm>
          <a:off x="3219423" y="1426005"/>
          <a:ext cx="6248771" cy="488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4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58FB6-E064-3090-346D-71C6653ACE61}"/>
              </a:ext>
            </a:extLst>
          </p:cNvPr>
          <p:cNvSpPr/>
          <p:nvPr/>
        </p:nvSpPr>
        <p:spPr>
          <a:xfrm>
            <a:off x="4256314" y="0"/>
            <a:ext cx="79356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17E67EB-8E4A-E597-D63C-51F45A40072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09058279"/>
              </p:ext>
            </p:extLst>
          </p:nvPr>
        </p:nvGraphicFramePr>
        <p:xfrm>
          <a:off x="4346678" y="121920"/>
          <a:ext cx="7601482" cy="6620258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867181">
                  <a:extLst>
                    <a:ext uri="{9D8B030D-6E8A-4147-A177-3AD203B41FA5}">
                      <a16:colId xmlns:a16="http://schemas.microsoft.com/office/drawing/2014/main" val="2177518280"/>
                    </a:ext>
                  </a:extLst>
                </a:gridCol>
                <a:gridCol w="973910">
                  <a:extLst>
                    <a:ext uri="{9D8B030D-6E8A-4147-A177-3AD203B41FA5}">
                      <a16:colId xmlns:a16="http://schemas.microsoft.com/office/drawing/2014/main" val="2920179745"/>
                    </a:ext>
                  </a:extLst>
                </a:gridCol>
                <a:gridCol w="3760391">
                  <a:extLst>
                    <a:ext uri="{9D8B030D-6E8A-4147-A177-3AD203B41FA5}">
                      <a16:colId xmlns:a16="http://schemas.microsoft.com/office/drawing/2014/main" val="2472067113"/>
                    </a:ext>
                  </a:extLst>
                </a:gridCol>
              </a:tblGrid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Project Kick-off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>
                          <a:solidFill>
                            <a:schemeClr val="tx1"/>
                          </a:solidFill>
                          <a:effectLst/>
                        </a:rPr>
                        <a:t>June 2024</a:t>
                      </a:r>
                      <a:endParaRPr lang="en-US" sz="1100" b="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>
                          <a:solidFill>
                            <a:schemeClr val="tx1"/>
                          </a:solidFill>
                          <a:effectLst/>
                        </a:rPr>
                        <a:t>Public Announcement, Website Materials </a:t>
                      </a:r>
                      <a:endParaRPr lang="en-US" sz="1100" b="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16658"/>
                  </a:ext>
                </a:extLst>
              </a:tr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#1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June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Kick off meeting with TAC, Review project and roles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92256"/>
                  </a:ext>
                </a:extLst>
              </a:tr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#2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July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Determine SLR projection to be used in Assessment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38130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Planning Commission / Board of Commissioners Brief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August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Project Overview and Outreach Approach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3873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Community Advisory Council Briefs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September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Project Overview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50637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Meeting #1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September 2024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Project Overview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5986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Survey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September 2024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and Agency Surveys on Concerns and Priorities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41812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#3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November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Review of Preliminary Maps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21959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Public Meeting #2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December 2024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Review Draft Maps, Survey Results and Preliminary Findings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7233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Draft Documents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January 2024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Draft Maps Published 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44147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TAC Meeting #4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February 2025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Review and Discussion of Draft Audit Summary Memorandum and Report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31332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Planning Commission Meeting /Public Meeting #3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March 2025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Review and Discussion of Draft Audit Summary Memorandum and Report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alpha val="4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81623"/>
                  </a:ext>
                </a:extLst>
              </a:tr>
              <a:tr h="703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Board of Commissioners/Public Meeting #4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May 2025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Review and Discussion of Final Documents and draft amendments contained within the Audit Summary Memorandum.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alpha val="3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56911"/>
                  </a:ext>
                </a:extLst>
              </a:tr>
              <a:tr h="323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Final Report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June 2025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Final Documents Published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6132" marR="46132" marT="82323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6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0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the Technical Advisory Committee (TAC)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EADEB4-3151-7D7F-4082-C28CB559F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50690"/>
              </p:ext>
            </p:extLst>
          </p:nvPr>
        </p:nvGraphicFramePr>
        <p:xfrm>
          <a:off x="632085" y="1459436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72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</a:t>
            </a:r>
            <a:r>
              <a:rPr lang="en-US" err="1"/>
              <a:t>StoryMap</a:t>
            </a:r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9DE42F3-6510-544E-801C-FFDA86CEC8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8420" y="1398955"/>
            <a:ext cx="5101238" cy="87508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467886"/>
                </a:solidFill>
                <a:effectLst/>
                <a:latin typeface="Segoe Pro Semibold" panose="020B050204050402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Kitsap County Sea Level Rise Vulnerability and Risk Assessment Story Map</a:t>
            </a:r>
            <a:endParaRPr lang="en-US" sz="1800" b="1">
              <a:effectLst/>
              <a:latin typeface="Segoe Pro Semibold" panose="020B05020405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Segoe Pro Semibold" panose="020B05020405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EB91B-9DA2-730A-C52D-014077572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78" y="2536232"/>
            <a:ext cx="5957997" cy="340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E6CE3-89E0-71B2-9128-B32C5407D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029" y="2413034"/>
            <a:ext cx="2044771" cy="20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</a:t>
            </a:r>
            <a:r>
              <a:rPr lang="en-US" err="1"/>
              <a:t>StoryMap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05536B-DB37-A369-27AD-73892FE4B5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3628" y="1654628"/>
            <a:ext cx="8860972" cy="3995057"/>
          </a:xfrm>
        </p:spPr>
        <p:txBody>
          <a:bodyPr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Sea Level Rise Overview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Impacts of SLR</a:t>
            </a:r>
          </a:p>
          <a:p>
            <a:pPr marL="1028700" lvl="1">
              <a:lnSpc>
                <a:spcPct val="90000"/>
              </a:lnSpc>
            </a:pPr>
            <a:r>
              <a:rPr lang="en-US">
                <a:latin typeface="+mn-lt"/>
              </a:rPr>
              <a:t>Projections</a:t>
            </a:r>
            <a:endParaRPr lang="en-US">
              <a:solidFill>
                <a:schemeClr val="tx1"/>
              </a:solidFill>
              <a:latin typeface="+mn-lt"/>
            </a:endParaRPr>
          </a:p>
          <a:p>
            <a:pPr marL="39846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Decisions made for this assessment</a:t>
            </a:r>
          </a:p>
          <a:p>
            <a:pPr marL="39846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Coming Soon: </a:t>
            </a:r>
          </a:p>
          <a:p>
            <a:pPr marL="1084263" lvl="1" indent="-342900">
              <a:lnSpc>
                <a:spcPct val="90000"/>
              </a:lnSpc>
            </a:pPr>
            <a:r>
              <a:rPr lang="en-US" b="1">
                <a:latin typeface="+mn-lt"/>
              </a:rPr>
              <a:t>Survey Results</a:t>
            </a:r>
          </a:p>
          <a:p>
            <a:pPr marL="1084263" lvl="1" indent="-3429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  <a:latin typeface="+mn-lt"/>
              </a:rPr>
              <a:t>Assessment maps</a:t>
            </a:r>
          </a:p>
          <a:p>
            <a:pPr marL="55563">
              <a:lnSpc>
                <a:spcPct val="90000"/>
              </a:lnSpc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55563">
              <a:lnSpc>
                <a:spcPct val="90000"/>
              </a:lnSpc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96E0DA-E7DB-16C2-CA90-34C6BECD97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4762" y="2062983"/>
            <a:ext cx="5571068" cy="87508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467886"/>
                </a:solidFill>
                <a:effectLst/>
                <a:latin typeface="Segoe Pro Semibold" panose="020B050204050402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Pacific County SLR Story Map</a:t>
            </a:r>
            <a:endParaRPr lang="en-US" sz="1800" b="1" dirty="0">
              <a:effectLst/>
              <a:latin typeface="Segoe Pro Semibold" panose="020B05020405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Segoe Pro Semibold" panose="020B05020405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686702-3814-6B2D-A285-7F904220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3523"/>
            <a:ext cx="8247476" cy="1309782"/>
          </a:xfrm>
        </p:spPr>
        <p:txBody>
          <a:bodyPr>
            <a:normAutofit/>
          </a:bodyPr>
          <a:lstStyle/>
          <a:p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sz="2400" dirty="0">
                <a:effectLst/>
                <a:ea typeface="Times New Roman" panose="02020603050405020304" pitchFamily="18" charset="0"/>
              </a:rPr>
              <a:t>Story Map Examples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E42064-B2CD-3422-1A19-F49A0D26E68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2" r="5552"/>
          <a:stretch/>
        </p:blipFill>
        <p:spPr>
          <a:xfrm>
            <a:off x="1" y="2542339"/>
            <a:ext cx="5899868" cy="268213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2D75B8-D37E-E1DF-1726-65B2DB419BCA}"/>
              </a:ext>
            </a:extLst>
          </p:cNvPr>
          <p:cNvSpPr txBox="1"/>
          <p:nvPr/>
        </p:nvSpPr>
        <p:spPr>
          <a:xfrm>
            <a:off x="7530352" y="2131195"/>
            <a:ext cx="396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o Semibold" panose="020B0702040504020203" pitchFamily="34" charset="0"/>
                <a:hlinkClick r:id="rId4"/>
              </a:rPr>
              <a:t>Port of Port Townsend SLR Web Map</a:t>
            </a:r>
            <a:endParaRPr lang="en-US" dirty="0">
              <a:latin typeface="Segoe Pro Semibold" panose="020B07020405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42F1F0-238C-9764-0853-FB7973C7F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46" y="2542338"/>
            <a:ext cx="6083254" cy="2682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DB583-E759-2BB4-BB37-CFC8E1F2D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09" y="4862026"/>
            <a:ext cx="1061981" cy="1081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0BAF7-3637-5506-0BFE-CC17B48FE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133" y="4862024"/>
            <a:ext cx="1056813" cy="1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0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Public Survey #1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B3C61F-A62E-389D-12BC-F1A726B2937D}"/>
              </a:ext>
            </a:extLst>
          </p:cNvPr>
          <p:cNvSpPr txBox="1">
            <a:spLocks/>
          </p:cNvSpPr>
          <p:nvPr/>
        </p:nvSpPr>
        <p:spPr>
          <a:xfrm>
            <a:off x="788894" y="1210235"/>
            <a:ext cx="4360049" cy="277302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  <a:latin typeface="+mn-lt"/>
              </a:rPr>
              <a:t>Go to the project website to take the online survey!</a:t>
            </a:r>
          </a:p>
          <a:p>
            <a:pPr marL="114300">
              <a:lnSpc>
                <a:spcPct val="90000"/>
              </a:lnSpc>
            </a:pPr>
            <a:r>
              <a:rPr lang="en-US" b="1" i="1" u="sng">
                <a:solidFill>
                  <a:schemeClr val="tx1"/>
                </a:solidFill>
                <a:latin typeface="+mn-lt"/>
              </a:rPr>
              <a:t>http://kcowa.us/KitsapSLR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  <a:latin typeface="+mn-lt"/>
              </a:rPr>
              <a:t>Or scan the QR code below: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AADD7E-FDB3-61C5-190F-107935B8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89746"/>
            <a:ext cx="2376424" cy="23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0292C-D409-DE3D-ED7D-1D9B63A58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" t="1639" r="3376"/>
          <a:stretch/>
        </p:blipFill>
        <p:spPr>
          <a:xfrm>
            <a:off x="5260336" y="10138"/>
            <a:ext cx="3334761" cy="6847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6F1BC-668B-F751-1B03-75FB1829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69" y="-10138"/>
            <a:ext cx="330459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3BC678-C555-5433-8FC6-A46A8EDA6E64}"/>
              </a:ext>
            </a:extLst>
          </p:cNvPr>
          <p:cNvSpPr/>
          <p:nvPr/>
        </p:nvSpPr>
        <p:spPr>
          <a:xfrm>
            <a:off x="10622492" y="352269"/>
            <a:ext cx="1259173" cy="232347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90CB-AFA8-0462-B2A4-D8007042B71C}"/>
              </a:ext>
            </a:extLst>
          </p:cNvPr>
          <p:cNvSpPr/>
          <p:nvPr/>
        </p:nvSpPr>
        <p:spPr>
          <a:xfrm>
            <a:off x="7215266" y="363155"/>
            <a:ext cx="1259173" cy="232347"/>
          </a:xfrm>
          <a:prstGeom prst="rect">
            <a:avLst/>
          </a:prstGeom>
          <a:solidFill>
            <a:srgbClr val="314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 House Activities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B3C61F-A62E-389D-12BC-F1A726B2937D}"/>
              </a:ext>
            </a:extLst>
          </p:cNvPr>
          <p:cNvSpPr txBox="1">
            <a:spLocks/>
          </p:cNvSpPr>
          <p:nvPr/>
        </p:nvSpPr>
        <p:spPr>
          <a:xfrm>
            <a:off x="788894" y="1210236"/>
            <a:ext cx="4360049" cy="17180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Question and Answer </a:t>
            </a:r>
          </a:p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</a:rPr>
              <a:t>Prompts and Mapping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532B24-EA86-5637-C4FB-8F26D5C60CCF}"/>
              </a:ext>
            </a:extLst>
          </p:cNvPr>
          <p:cNvSpPr txBox="1">
            <a:spLocks/>
          </p:cNvSpPr>
          <p:nvPr/>
        </p:nvSpPr>
        <p:spPr>
          <a:xfrm>
            <a:off x="4983492" y="1574587"/>
            <a:ext cx="6585066" cy="407317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Segoe Pro" panose="020B05020405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90000"/>
              </a:lnSpc>
            </a:pPr>
            <a:r>
              <a:rPr lang="en-US" sz="2800" b="1">
                <a:solidFill>
                  <a:schemeClr val="tx1"/>
                </a:solidFill>
                <a:latin typeface="+mn-lt"/>
              </a:rPr>
              <a:t>Activity #1 </a:t>
            </a:r>
            <a:r>
              <a:rPr lang="en-US">
                <a:solidFill>
                  <a:schemeClr val="tx1"/>
                </a:solidFill>
                <a:latin typeface="+mn-lt"/>
              </a:rPr>
              <a:t>– Prompt Response </a:t>
            </a:r>
          </a:p>
          <a:p>
            <a:pPr marL="1143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Are there specific topics that you’d like to learn about related to sea level rise and coastal flooding in Kitsap County?</a:t>
            </a:r>
          </a:p>
          <a:p>
            <a:pPr marL="114300">
              <a:lnSpc>
                <a:spcPct val="90000"/>
              </a:lnSpc>
            </a:pPr>
            <a:endParaRPr lang="en-US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sz="2800" b="1">
                <a:solidFill>
                  <a:schemeClr val="tx1"/>
                </a:solidFill>
                <a:latin typeface="+mn-lt"/>
              </a:rPr>
              <a:t>Activity #2 </a:t>
            </a:r>
            <a:r>
              <a:rPr lang="en-US">
                <a:solidFill>
                  <a:schemeClr val="tx1"/>
                </a:solidFill>
                <a:latin typeface="+mn-lt"/>
              </a:rPr>
              <a:t>– Prompt Response &amp; Mapping</a:t>
            </a:r>
          </a:p>
          <a:p>
            <a:pPr marL="1143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Which natural and built assets do you consider most important for this assessment?</a:t>
            </a:r>
          </a:p>
          <a:p>
            <a:pPr marL="114300">
              <a:lnSpc>
                <a:spcPct val="90000"/>
              </a:lnSpc>
            </a:pPr>
            <a:endParaRPr lang="en-US">
              <a:solidFill>
                <a:schemeClr val="tx1"/>
              </a:solidFill>
              <a:latin typeface="+mn-lt"/>
            </a:endParaRPr>
          </a:p>
          <a:p>
            <a:pPr marL="114300">
              <a:lnSpc>
                <a:spcPct val="90000"/>
              </a:lnSpc>
            </a:pPr>
            <a:r>
              <a:rPr lang="en-US" sz="2800" b="1">
                <a:solidFill>
                  <a:schemeClr val="tx1"/>
                </a:solidFill>
                <a:latin typeface="+mn-lt"/>
              </a:rPr>
              <a:t>Activity #3 </a:t>
            </a:r>
            <a:r>
              <a:rPr lang="en-US">
                <a:solidFill>
                  <a:schemeClr val="tx1"/>
                </a:solidFill>
                <a:latin typeface="+mn-lt"/>
              </a:rPr>
              <a:t>– Prompt Response &amp; Mapping</a:t>
            </a:r>
          </a:p>
          <a:p>
            <a:pPr marL="1143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+mn-lt"/>
              </a:rPr>
              <a:t>Have you seen or experienced coastal flooding anywhere in Kitsap County? </a:t>
            </a:r>
          </a:p>
        </p:txBody>
      </p:sp>
    </p:spTree>
    <p:extLst>
      <p:ext uri="{BB962C8B-B14F-4D97-AF65-F5344CB8AC3E}">
        <p14:creationId xmlns:p14="http://schemas.microsoft.com/office/powerpoint/2010/main" val="275281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DDE5-8EEB-6F0E-AFCF-5E02D03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pic>
        <p:nvPicPr>
          <p:cNvPr id="3" name="Picture 2" descr="A diagram of a timeline&#10;&#10;Description automatically generated">
            <a:extLst>
              <a:ext uri="{FF2B5EF4-FFF2-40B4-BE49-F238E27FC236}">
                <a16:creationId xmlns:a16="http://schemas.microsoft.com/office/drawing/2014/main" id="{3BCE1408-6387-F3E6-C0B6-62D827810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8" b="12107"/>
          <a:stretch/>
        </p:blipFill>
        <p:spPr>
          <a:xfrm>
            <a:off x="5316055" y="197103"/>
            <a:ext cx="6462289" cy="68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EE0EDD43-D6BD-2053-C864-45DE1F50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Project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586F3-CED4-010B-CC5B-C014D72138D3}"/>
              </a:ext>
            </a:extLst>
          </p:cNvPr>
          <p:cNvSpPr/>
          <p:nvPr/>
        </p:nvSpPr>
        <p:spPr>
          <a:xfrm>
            <a:off x="3679371" y="4354285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CFD73-CC8B-1367-0D91-C42A61C8E3A5}"/>
              </a:ext>
            </a:extLst>
          </p:cNvPr>
          <p:cNvSpPr/>
          <p:nvPr/>
        </p:nvSpPr>
        <p:spPr>
          <a:xfrm>
            <a:off x="3679371" y="1774371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84279-7EEA-5F43-E49D-C6A7837C5685}"/>
              </a:ext>
            </a:extLst>
          </p:cNvPr>
          <p:cNvSpPr/>
          <p:nvPr/>
        </p:nvSpPr>
        <p:spPr>
          <a:xfrm>
            <a:off x="7186127" y="1894113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5E890-6737-CEED-6A32-C061421689EE}"/>
              </a:ext>
            </a:extLst>
          </p:cNvPr>
          <p:cNvSpPr/>
          <p:nvPr/>
        </p:nvSpPr>
        <p:spPr>
          <a:xfrm>
            <a:off x="7186127" y="3058885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A3E2B-A11A-E8AF-4631-B84B973497DC}"/>
              </a:ext>
            </a:extLst>
          </p:cNvPr>
          <p:cNvSpPr/>
          <p:nvPr/>
        </p:nvSpPr>
        <p:spPr>
          <a:xfrm>
            <a:off x="7294985" y="5742212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6CE67-C316-21F0-02CA-575CF3ABB30C}"/>
              </a:ext>
            </a:extLst>
          </p:cNvPr>
          <p:cNvSpPr/>
          <p:nvPr/>
        </p:nvSpPr>
        <p:spPr>
          <a:xfrm>
            <a:off x="9916885" y="4648197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E881A-788B-5822-2E0B-7C9D8FD74026}"/>
              </a:ext>
            </a:extLst>
          </p:cNvPr>
          <p:cNvSpPr/>
          <p:nvPr/>
        </p:nvSpPr>
        <p:spPr>
          <a:xfrm>
            <a:off x="9822025" y="3395437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975BC-5868-F3D4-2294-4CBE3A193DEE}"/>
              </a:ext>
            </a:extLst>
          </p:cNvPr>
          <p:cNvSpPr/>
          <p:nvPr/>
        </p:nvSpPr>
        <p:spPr>
          <a:xfrm>
            <a:off x="9822025" y="1894113"/>
            <a:ext cx="870858" cy="18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a sun and mountains&#10;&#10;Description automatically generated">
            <a:extLst>
              <a:ext uri="{FF2B5EF4-FFF2-40B4-BE49-F238E27FC236}">
                <a16:creationId xmlns:a16="http://schemas.microsoft.com/office/drawing/2014/main" id="{9E804E6F-080E-EFBF-72E8-9B2531CF93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722" y="3928899"/>
            <a:ext cx="2067324" cy="180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B10D2-AFF0-7136-C077-D7A78184B4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743" y="4354285"/>
            <a:ext cx="3827272" cy="1040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729845-6744-7572-37DC-CDF2874658DE}"/>
              </a:ext>
            </a:extLst>
          </p:cNvPr>
          <p:cNvSpPr/>
          <p:nvPr/>
        </p:nvSpPr>
        <p:spPr>
          <a:xfrm>
            <a:off x="8802914" y="5464629"/>
            <a:ext cx="3243943" cy="130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Kitsap County Spotlight – Washington State Association of Counties">
            <a:extLst>
              <a:ext uri="{FF2B5EF4-FFF2-40B4-BE49-F238E27FC236}">
                <a16:creationId xmlns:a16="http://schemas.microsoft.com/office/drawing/2014/main" id="{393C83DB-0B2E-15AA-790A-686C2063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51" y="2101725"/>
            <a:ext cx="2022928" cy="20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39633-C1AD-4D36-50DF-6DD822E17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5" y="833386"/>
            <a:ext cx="1097280" cy="124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00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body of water with boats and a sunset&#10;&#10;Description automatically generated">
            <a:extLst>
              <a:ext uri="{FF2B5EF4-FFF2-40B4-BE49-F238E27FC236}">
                <a16:creationId xmlns:a16="http://schemas.microsoft.com/office/drawing/2014/main" id="{01F5F2B1-8427-2A33-E4D3-54C93067D1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71A1A-4105-ADFC-A8A7-FE9507DA3C31}"/>
              </a:ext>
            </a:extLst>
          </p:cNvPr>
          <p:cNvSpPr txBox="1"/>
          <p:nvPr/>
        </p:nvSpPr>
        <p:spPr>
          <a:xfrm>
            <a:off x="966702" y="1623645"/>
            <a:ext cx="7538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270" dirty="0">
                <a:solidFill>
                  <a:schemeClr val="bg1"/>
                </a:solidFill>
                <a:latin typeface="Segoe Pro Semibold" panose="020B0502040504020203" pitchFamily="34" charset="0"/>
              </a:rPr>
              <a:t>KITSAP COUNTY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8934F-8EC1-E285-58BE-6A19D9504210}"/>
              </a:ext>
            </a:extLst>
          </p:cNvPr>
          <p:cNvSpPr txBox="1"/>
          <p:nvPr/>
        </p:nvSpPr>
        <p:spPr>
          <a:xfrm>
            <a:off x="924170" y="2268517"/>
            <a:ext cx="7687359" cy="260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  <a:latin typeface="Segoe Pro" panose="020B0502040504020203" pitchFamily="34" charset="0"/>
              </a:rPr>
              <a:t>Sea Level Rise Vulnerability </a:t>
            </a:r>
            <a:br>
              <a:rPr lang="en-US" sz="4000" b="1" dirty="0">
                <a:solidFill>
                  <a:schemeClr val="bg1"/>
                </a:solidFill>
                <a:latin typeface="Segoe Pro" panose="020B05020405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Pro" panose="020B0502040504020203" pitchFamily="34" charset="0"/>
              </a:rPr>
              <a:t>and Risk Assessment</a:t>
            </a:r>
          </a:p>
          <a:p>
            <a:pPr>
              <a:lnSpc>
                <a:spcPts val="4000"/>
              </a:lnSpc>
            </a:pPr>
            <a:endParaRPr lang="en-US" sz="2400" dirty="0">
              <a:solidFill>
                <a:schemeClr val="bg1"/>
              </a:solidFill>
              <a:latin typeface="Segoe Pro" panose="020B0502040504020203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Segoe Pro" panose="020B0502040504020203" pitchFamily="34" charset="0"/>
              </a:rPr>
              <a:t>Public Open House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Segoe Pro" panose="020B0502040504020203" pitchFamily="34" charset="0"/>
              </a:rPr>
              <a:t>September 11, 2024</a:t>
            </a:r>
          </a:p>
        </p:txBody>
      </p:sp>
    </p:spTree>
    <p:extLst>
      <p:ext uri="{BB962C8B-B14F-4D97-AF65-F5344CB8AC3E}">
        <p14:creationId xmlns:p14="http://schemas.microsoft.com/office/powerpoint/2010/main" val="8760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Intro to Sea Level Rise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1" y="2104292"/>
            <a:ext cx="10813579" cy="333038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Sea level rise (SLR) is the overall increase in the level of the world’s oceans. It is primarily caused by two factors: added water from melting ice sheets and glaciers caused by a warming climate, and the expansion of ocean water as it warms.</a:t>
            </a:r>
          </a:p>
        </p:txBody>
      </p:sp>
    </p:spTree>
    <p:extLst>
      <p:ext uri="{BB962C8B-B14F-4D97-AF65-F5344CB8AC3E}">
        <p14:creationId xmlns:p14="http://schemas.microsoft.com/office/powerpoint/2010/main" val="5058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Intro to Sea Level Rise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1" y="1681957"/>
            <a:ext cx="7083409" cy="3330388"/>
          </a:xfrm>
        </p:spPr>
        <p:txBody>
          <a:bodyPr>
            <a:noAutofit/>
          </a:bodyPr>
          <a:lstStyle/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Coastal storms and extreme high tides will pose more severe threats than they have in the past.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11A0B"/>
                </a:solidFill>
                <a:effectLst/>
                <a:latin typeface="proxima-nova"/>
              </a:rPr>
              <a:t>Areas higher and further from the coast that were previously untouched by these coastal hazards will be at increased risk of flooding and erosion.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11A0B"/>
                </a:solidFill>
                <a:effectLst/>
                <a:latin typeface="proxima-nova"/>
              </a:rPr>
              <a:t>Some low-lying coastal areas will be permanently inundated, possibly forcing people and wildlife to move out of those areas.</a:t>
            </a:r>
            <a:endParaRPr lang="en-US" sz="2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4784A3-5B63-37F1-1EE9-36F0683938F2}"/>
              </a:ext>
            </a:extLst>
          </p:cNvPr>
          <p:cNvSpPr txBox="1">
            <a:spLocks/>
          </p:cNvSpPr>
          <p:nvPr/>
        </p:nvSpPr>
        <p:spPr>
          <a:xfrm>
            <a:off x="7039869" y="6062738"/>
            <a:ext cx="4629617" cy="59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dirty="0"/>
              <a:t>“Climate Adaptation Resources for Washington (CAR-Wash)." Climate Impacts Group, University of Washington, 2024, https://cig.uw.edu/resources/car-wash/.</a:t>
            </a:r>
          </a:p>
        </p:txBody>
      </p:sp>
      <p:pic>
        <p:nvPicPr>
          <p:cNvPr id="4098" name="Picture 2" descr="Protecting coastal communities - Washington State Department of Ecology">
            <a:extLst>
              <a:ext uri="{FF2B5EF4-FFF2-40B4-BE49-F238E27FC236}">
                <a16:creationId xmlns:a16="http://schemas.microsoft.com/office/drawing/2014/main" id="{99EA9BD2-E1C9-FDD8-9583-20A2B037B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/>
          <a:stretch/>
        </p:blipFill>
        <p:spPr bwMode="auto">
          <a:xfrm>
            <a:off x="8051187" y="1812462"/>
            <a:ext cx="6129666" cy="37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1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sersacks at Point No Point">
            <a:extLst>
              <a:ext uri="{FF2B5EF4-FFF2-40B4-BE49-F238E27FC236}">
                <a16:creationId xmlns:a16="http://schemas.microsoft.com/office/drawing/2014/main" id="{99453477-E723-6554-CD88-CE51593B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26" y="1766337"/>
            <a:ext cx="4837288" cy="36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Intro to Sea Level Rise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2" y="1559999"/>
            <a:ext cx="6677008" cy="333038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/>
              <a:t>Sea level rise increases the risk of: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11A0B"/>
                </a:solidFill>
                <a:effectLst/>
                <a:latin typeface="proxima-nova"/>
              </a:rPr>
              <a:t>Degraded or destroyed habitats such as wetlands, estuaries and intertidal zones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Damage to homes, roads, buildings and other infrastructure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Hardship for coastal industries, including commercial fisheries and tourism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Loss of culturally important sites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Loss of opportunities for recreation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EB4A0C5-7BFF-580B-F528-D73C39DAF759}"/>
              </a:ext>
            </a:extLst>
          </p:cNvPr>
          <p:cNvSpPr txBox="1">
            <a:spLocks/>
          </p:cNvSpPr>
          <p:nvPr/>
        </p:nvSpPr>
        <p:spPr>
          <a:xfrm>
            <a:off x="7419035" y="5979712"/>
            <a:ext cx="4629617" cy="59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dirty="0"/>
              <a:t>“Climate Adaptation Resources for Washington (CAR-Wash)." Climate Impacts Group, University of Washington, 2024, https://cig.uw.edu/resources/car-wash/.</a:t>
            </a:r>
          </a:p>
        </p:txBody>
      </p:sp>
    </p:spTree>
    <p:extLst>
      <p:ext uri="{BB962C8B-B14F-4D97-AF65-F5344CB8AC3E}">
        <p14:creationId xmlns:p14="http://schemas.microsoft.com/office/powerpoint/2010/main" val="3672547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CC3DE-7590-3BE8-69C4-8CE7EC06D0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191" y="2104292"/>
            <a:ext cx="10813579" cy="333038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Kitsap County Department of Community Development received a grant from the Washington State Department of Ecology to complete a sea level rise vulnerability and risk assessment to map different projections of sea level rise and identify the potential impacts to natural and built assets.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929ADA-3832-3F1E-194C-CB104EA3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Project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7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A904-AEB5-1D99-E7CD-FC52294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86226"/>
            <a:ext cx="10488707" cy="894702"/>
          </a:xfrm>
        </p:spPr>
        <p:txBody>
          <a:bodyPr/>
          <a:lstStyle/>
          <a:p>
            <a:r>
              <a:rPr lang="en-US" b="1" dirty="0"/>
              <a:t>Project Purpose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5FA7E0D-5653-4A74-7642-A2FF984747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8702148"/>
              </p:ext>
            </p:extLst>
          </p:nvPr>
        </p:nvGraphicFramePr>
        <p:xfrm>
          <a:off x="914399" y="1649290"/>
          <a:ext cx="10488613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45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B459FA-FFD8-EE01-89E0-C9AC881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latin typeface="+mj-lt"/>
              </a:rPr>
              <a:t>Approach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5B54BF-BBE1-6072-7E7D-ECED0C4D1C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5" r="20765" b="-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F51E00-8129-AC0C-D2FB-4EB69A98AC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2583" y="2645922"/>
            <a:ext cx="5193578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Mapping Development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Community Engagement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Audit of Existing Development </a:t>
            </a:r>
            <a:b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Regulations and Policies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80000"/>
                  </a:schemeClr>
                </a:solidFill>
                <a:latin typeface="+mn-lt"/>
              </a:rPr>
              <a:t>Vulnerability and Risk Assessment Report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7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cet Color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A61FF"/>
      </a:accent1>
      <a:accent2>
        <a:srgbClr val="A86EA1"/>
      </a:accent2>
      <a:accent3>
        <a:srgbClr val="D3AB8C"/>
      </a:accent3>
      <a:accent4>
        <a:srgbClr val="0F9ED5"/>
      </a:accent4>
      <a:accent5>
        <a:srgbClr val="3DC86D"/>
      </a:accent5>
      <a:accent6>
        <a:srgbClr val="163349"/>
      </a:accent6>
      <a:hlink>
        <a:srgbClr val="092F94"/>
      </a:hlink>
      <a:folHlink>
        <a:srgbClr val="16334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AAEF2BCCAD14AA4A5F75F91CB8742" ma:contentTypeVersion="0" ma:contentTypeDescription="Create a new document." ma:contentTypeScope="" ma:versionID="2b8847f437274ca1eb499eab9e097a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632DF2-EABC-410E-9250-E90E6AB5E1B8}"/>
</file>

<file path=customXml/itemProps2.xml><?xml version="1.0" encoding="utf-8"?>
<ds:datastoreItem xmlns:ds="http://schemas.openxmlformats.org/officeDocument/2006/customXml" ds:itemID="{46E89E53-BABF-4BE9-8A55-6E48876E28AB}"/>
</file>

<file path=customXml/itemProps3.xml><?xml version="1.0" encoding="utf-8"?>
<ds:datastoreItem xmlns:ds="http://schemas.openxmlformats.org/officeDocument/2006/customXml" ds:itemID="{A6AB3304-1C09-42F6-A1D9-C16A7DAB0749}"/>
</file>

<file path=docProps/app.xml><?xml version="1.0" encoding="utf-8"?>
<Properties xmlns="http://schemas.openxmlformats.org/officeDocument/2006/extended-properties" xmlns:vt="http://schemas.openxmlformats.org/officeDocument/2006/docPropsVTypes">
  <TotalTime>10161</TotalTime>
  <Words>1352</Words>
  <Application>Microsoft Office PowerPoint</Application>
  <PresentationFormat>Widescreen</PresentationFormat>
  <Paragraphs>248</Paragraphs>
  <Slides>30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proxima-nova</vt:lpstr>
      <vt:lpstr>Segoe Pro</vt:lpstr>
      <vt:lpstr>Segoe Pro Semibold</vt:lpstr>
      <vt:lpstr>Times New Roman</vt:lpstr>
      <vt:lpstr>Office Theme</vt:lpstr>
      <vt:lpstr>PowerPoint Presentation</vt:lpstr>
      <vt:lpstr>Agenda</vt:lpstr>
      <vt:lpstr>Project Team</vt:lpstr>
      <vt:lpstr>Intro to Sea Level Rise</vt:lpstr>
      <vt:lpstr>Intro to Sea Level Rise</vt:lpstr>
      <vt:lpstr>Intro to Sea Level Rise</vt:lpstr>
      <vt:lpstr>Project Purpose</vt:lpstr>
      <vt:lpstr>Project Purpose</vt:lpstr>
      <vt:lpstr>Approach</vt:lpstr>
      <vt:lpstr>Project Analyses</vt:lpstr>
      <vt:lpstr>PowerPoint Presentation</vt:lpstr>
      <vt:lpstr>Projections – What are they?</vt:lpstr>
      <vt:lpstr>Projections - Where do the levels come from? </vt:lpstr>
      <vt:lpstr>Projections – Selected by Technical Advisory Committee</vt:lpstr>
      <vt:lpstr>Next Steps - Modeling</vt:lpstr>
      <vt:lpstr> Assets for Vulnerability Assessment</vt:lpstr>
      <vt:lpstr>What this project does not include:</vt:lpstr>
      <vt:lpstr>PowerPoint Presentation</vt:lpstr>
      <vt:lpstr>Audit of Existing Development Regulations and Policies</vt:lpstr>
      <vt:lpstr>Community Engagement</vt:lpstr>
      <vt:lpstr>Community Engagement </vt:lpstr>
      <vt:lpstr>Timeline</vt:lpstr>
      <vt:lpstr>Role of the Technical Advisory Committee (TAC)</vt:lpstr>
      <vt:lpstr>Project StoryMap</vt:lpstr>
      <vt:lpstr>Project StoryMap</vt:lpstr>
      <vt:lpstr>  Story Map Examples</vt:lpstr>
      <vt:lpstr>Public Survey #1</vt:lpstr>
      <vt:lpstr>Open House Activities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Miller</dc:creator>
  <cp:lastModifiedBy>Chuck McDowell</cp:lastModifiedBy>
  <cp:revision>52</cp:revision>
  <dcterms:created xsi:type="dcterms:W3CDTF">2024-03-14T18:09:18Z</dcterms:created>
  <dcterms:modified xsi:type="dcterms:W3CDTF">2024-09-09T22:57:51Z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0x0101000F7AAEF2BCCAD14AA4A5F75F91CB8742</vt:lpwstr>
  </property>
</Properties>
</file>